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65" r:id="rId2"/>
    <p:sldId id="377" r:id="rId3"/>
    <p:sldId id="392" r:id="rId4"/>
    <p:sldId id="348" r:id="rId5"/>
    <p:sldId id="398" r:id="rId6"/>
    <p:sldId id="400" r:id="rId7"/>
    <p:sldId id="390" r:id="rId8"/>
    <p:sldId id="391" r:id="rId9"/>
    <p:sldId id="388" r:id="rId10"/>
    <p:sldId id="346" r:id="rId11"/>
    <p:sldId id="376" r:id="rId12"/>
    <p:sldId id="387" r:id="rId13"/>
    <p:sldId id="401" r:id="rId14"/>
    <p:sldId id="374" r:id="rId15"/>
    <p:sldId id="389" r:id="rId16"/>
    <p:sldId id="393" r:id="rId17"/>
    <p:sldId id="394" r:id="rId18"/>
    <p:sldId id="395" r:id="rId19"/>
    <p:sldId id="396" r:id="rId20"/>
    <p:sldId id="397" r:id="rId21"/>
    <p:sldId id="399" r:id="rId22"/>
    <p:sldId id="317" r:id="rId23"/>
  </p:sldIdLst>
  <p:sldSz cx="12188825"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6395" autoAdjust="0"/>
  </p:normalViewPr>
  <p:slideViewPr>
    <p:cSldViewPr showGuides="1">
      <p:cViewPr varScale="1">
        <p:scale>
          <a:sx n="114" d="100"/>
          <a:sy n="114" d="100"/>
        </p:scale>
        <p:origin x="414" y="102"/>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6/13/2023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6/13/2023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6/13/2023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6/13/2023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6/13/2023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6/13/2023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6/13/2023</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6/13/2023</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6/13/2023</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6/13/2023</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6/13/2023</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6/13/2023</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6/13/2023</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49796" y="1556792"/>
            <a:ext cx="10081120" cy="2739211"/>
          </a:xfrm>
          <a:prstGeom prst="rect">
            <a:avLst/>
          </a:prstGeom>
          <a:noFill/>
        </p:spPr>
        <p:txBody>
          <a:bodyPr wrap="square" rtlCol="0">
            <a:spAutoFit/>
          </a:bodyPr>
          <a:lstStyle/>
          <a:p>
            <a:r>
              <a:rPr lang="en-AU" sz="6600" b="1" dirty="0">
                <a:latin typeface="Calibri" panose="020F0502020204030204" pitchFamily="34" charset="0"/>
                <a:cs typeface="Calibri" panose="020F0502020204030204" pitchFamily="34" charset="0"/>
              </a:rPr>
              <a:t>Peel Cricket Association</a:t>
            </a:r>
          </a:p>
          <a:p>
            <a:endParaRPr lang="en-AU" sz="3200" b="1" dirty="0">
              <a:latin typeface="Calibri" panose="020F0502020204030204" pitchFamily="34" charset="0"/>
              <a:cs typeface="Calibri" panose="020F0502020204030204" pitchFamily="34" charset="0"/>
            </a:endParaRPr>
          </a:p>
          <a:p>
            <a:r>
              <a:rPr lang="en-AU" sz="3600" b="1" dirty="0">
                <a:latin typeface="Calibri" panose="020F0502020204030204" pitchFamily="34" charset="0"/>
                <a:cs typeface="Calibri" panose="020F0502020204030204" pitchFamily="34" charset="0"/>
              </a:rPr>
              <a:t>2023 Annual General Meeting</a:t>
            </a:r>
          </a:p>
          <a:p>
            <a:endParaRPr lang="en-AU" sz="1400" dirty="0">
              <a:latin typeface="Calibri" panose="020F0502020204030204" pitchFamily="34" charset="0"/>
              <a:cs typeface="Calibri" panose="020F0502020204030204" pitchFamily="34" charset="0"/>
            </a:endParaRPr>
          </a:p>
          <a:p>
            <a:r>
              <a:rPr lang="en-AU" sz="2400" b="1" dirty="0">
                <a:latin typeface="Calibri" panose="020F0502020204030204" pitchFamily="34" charset="0"/>
                <a:cs typeface="Calibri" panose="020F0502020204030204" pitchFamily="34" charset="0"/>
              </a:rPr>
              <a:t>12</a:t>
            </a:r>
            <a:r>
              <a:rPr lang="en-AU" sz="2400" b="1" baseline="30000" dirty="0">
                <a:latin typeface="Calibri" panose="020F0502020204030204" pitchFamily="34" charset="0"/>
                <a:cs typeface="Calibri" panose="020F0502020204030204" pitchFamily="34" charset="0"/>
              </a:rPr>
              <a:t>th</a:t>
            </a:r>
            <a:r>
              <a:rPr lang="en-AU" sz="2400" b="1" dirty="0">
                <a:latin typeface="Calibri" panose="020F0502020204030204" pitchFamily="34" charset="0"/>
                <a:cs typeface="Calibri" panose="020F0502020204030204" pitchFamily="34" charset="0"/>
              </a:rPr>
              <a:t> of June 2023</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21804" y="381000"/>
            <a:ext cx="8964490" cy="671736"/>
          </a:xfrm>
        </p:spPr>
        <p:txBody>
          <a:bodyPr>
            <a:noAutofit/>
          </a:bodyPr>
          <a:lstStyle/>
          <a:p>
            <a:r>
              <a:rPr lang="en-US" sz="4800" b="1" dirty="0">
                <a:latin typeface="Calibri" panose="020F0502020204030204" pitchFamily="34" charset="0"/>
                <a:cs typeface="Calibri" panose="020F0502020204030204" pitchFamily="34" charset="0"/>
              </a:rPr>
              <a:t>Vacant Committee Positions</a:t>
            </a:r>
          </a:p>
        </p:txBody>
      </p:sp>
      <p:sp>
        <p:nvSpPr>
          <p:cNvPr id="14" name="Content Placeholder 13"/>
          <p:cNvSpPr>
            <a:spLocks noGrp="1"/>
          </p:cNvSpPr>
          <p:nvPr>
            <p:ph idx="1"/>
          </p:nvPr>
        </p:nvSpPr>
        <p:spPr>
          <a:xfrm>
            <a:off x="765820" y="1340768"/>
            <a:ext cx="10369152" cy="4968552"/>
          </a:xfrm>
        </p:spPr>
        <p:txBody>
          <a:bodyPr>
            <a:normAutofit/>
          </a:bodyPr>
          <a:lstStyle/>
          <a:p>
            <a:r>
              <a:rPr lang="en-US" sz="4000" dirty="0">
                <a:latin typeface="Calibri" panose="020F0502020204030204" pitchFamily="34" charset="0"/>
                <a:cs typeface="Calibri" panose="020F0502020204030204" pitchFamily="34" charset="0"/>
              </a:rPr>
              <a:t>President – Nominations Below</a:t>
            </a:r>
          </a:p>
          <a:p>
            <a:pPr marL="239712" lvl="1" indent="0">
              <a:buNone/>
            </a:pPr>
            <a:r>
              <a:rPr lang="en-US" sz="2800" dirty="0">
                <a:latin typeface="Calibri" panose="020F0502020204030204" pitchFamily="34" charset="0"/>
                <a:cs typeface="Calibri" panose="020F0502020204030204" pitchFamily="34" charset="0"/>
              </a:rPr>
              <a:t>Orazio Santalucia (None)</a:t>
            </a:r>
          </a:p>
          <a:p>
            <a:pPr marL="239712" lvl="1" indent="0">
              <a:buNone/>
            </a:pPr>
            <a:endParaRPr lang="en-US" sz="2800" dirty="0">
              <a:latin typeface="Calibri" panose="020F0502020204030204" pitchFamily="34" charset="0"/>
              <a:cs typeface="Calibri" panose="020F0502020204030204" pitchFamily="34" charset="0"/>
            </a:endParaRPr>
          </a:p>
          <a:p>
            <a:r>
              <a:rPr lang="en-US" sz="4000" dirty="0">
                <a:latin typeface="Calibri" panose="020F0502020204030204" pitchFamily="34" charset="0"/>
                <a:cs typeface="Calibri" panose="020F0502020204030204" pitchFamily="34" charset="0"/>
              </a:rPr>
              <a:t>General Committee (4) – Nominations Below</a:t>
            </a:r>
          </a:p>
          <a:p>
            <a:pPr marL="231775" lvl="1" indent="0">
              <a:lnSpc>
                <a:spcPct val="100000"/>
              </a:lnSpc>
              <a:buNone/>
            </a:pPr>
            <a:r>
              <a:rPr lang="en-US" sz="2800" dirty="0">
                <a:latin typeface="Calibri" panose="020F0502020204030204" pitchFamily="34" charset="0"/>
                <a:cs typeface="Calibri" panose="020F0502020204030204" pitchFamily="34" charset="0"/>
              </a:rPr>
              <a:t>Adam West (Warnbro)				Joseph Slade (None)	</a:t>
            </a:r>
          </a:p>
          <a:p>
            <a:pPr marL="231775" lvl="1" indent="0">
              <a:lnSpc>
                <a:spcPct val="100000"/>
              </a:lnSpc>
              <a:buNone/>
            </a:pPr>
            <a:r>
              <a:rPr lang="en-US" sz="2800" dirty="0">
                <a:latin typeface="Calibri" panose="020F0502020204030204" pitchFamily="34" charset="0"/>
                <a:cs typeface="Calibri" panose="020F0502020204030204" pitchFamily="34" charset="0"/>
              </a:rPr>
              <a:t>Gerard Leddin (South Mandurah)		Jordan Bell (Mandurah)</a:t>
            </a:r>
          </a:p>
          <a:p>
            <a:pPr marL="231775" lvl="1" indent="0">
              <a:lnSpc>
                <a:spcPct val="100000"/>
              </a:lnSpc>
              <a:buNone/>
            </a:pPr>
            <a:r>
              <a:rPr lang="en-US" sz="2800" dirty="0">
                <a:latin typeface="Calibri" panose="020F0502020204030204" pitchFamily="34" charset="0"/>
                <a:cs typeface="Calibri" panose="020F0502020204030204" pitchFamily="34" charset="0"/>
              </a:rPr>
              <a:t>Montanna Kelly-Wilson	(Halls Head)	</a:t>
            </a:r>
          </a:p>
          <a:p>
            <a:pPr marL="231775" lvl="1" indent="0">
              <a:lnSpc>
                <a:spcPct val="100000"/>
              </a:lnSpc>
              <a:buNone/>
            </a:pPr>
            <a:endParaRPr lang="en-US" sz="2200"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448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21804" y="381000"/>
            <a:ext cx="8964490" cy="671736"/>
          </a:xfrm>
        </p:spPr>
        <p:txBody>
          <a:bodyPr>
            <a:noAutofit/>
          </a:bodyPr>
          <a:lstStyle/>
          <a:p>
            <a:r>
              <a:rPr lang="en-US" sz="4800" b="1" dirty="0">
                <a:latin typeface="Calibri" panose="020F0502020204030204" pitchFamily="34" charset="0"/>
                <a:cs typeface="Calibri" panose="020F0502020204030204" pitchFamily="34" charset="0"/>
              </a:rPr>
              <a:t>Committee Election</a:t>
            </a:r>
          </a:p>
        </p:txBody>
      </p:sp>
      <p:sp>
        <p:nvSpPr>
          <p:cNvPr id="14" name="Content Placeholder 13"/>
          <p:cNvSpPr>
            <a:spLocks noGrp="1"/>
          </p:cNvSpPr>
          <p:nvPr>
            <p:ph idx="1"/>
          </p:nvPr>
        </p:nvSpPr>
        <p:spPr>
          <a:xfrm>
            <a:off x="765820" y="1340768"/>
            <a:ext cx="9134391" cy="4968552"/>
          </a:xfrm>
        </p:spPr>
        <p:txBody>
          <a:bodyPr>
            <a:normAutofit/>
          </a:bodyPr>
          <a:lstStyle/>
          <a:p>
            <a:r>
              <a:rPr lang="en-US" sz="2800" dirty="0">
                <a:latin typeface="Calibri" panose="020F0502020204030204" pitchFamily="34" charset="0"/>
                <a:cs typeface="Calibri" panose="020F0502020204030204" pitchFamily="34" charset="0"/>
              </a:rPr>
              <a:t>Position of President required to be filled</a:t>
            </a:r>
          </a:p>
          <a:p>
            <a:r>
              <a:rPr lang="en-US" sz="2800" dirty="0">
                <a:latin typeface="Calibri" panose="020F0502020204030204" pitchFamily="34" charset="0"/>
                <a:cs typeface="Calibri" panose="020F0502020204030204" pitchFamily="34" charset="0"/>
              </a:rPr>
              <a:t>4 General Committee positions required to be filled</a:t>
            </a:r>
          </a:p>
          <a:p>
            <a:r>
              <a:rPr lang="en-US" sz="2800" dirty="0">
                <a:latin typeface="Calibri" panose="020F0502020204030204" pitchFamily="34" charset="0"/>
                <a:cs typeface="Calibri" panose="020F0502020204030204" pitchFamily="34" charset="0"/>
              </a:rPr>
              <a:t>Please mark each box on the ballot form next to the nominee you wish to vote for</a:t>
            </a:r>
          </a:p>
          <a:p>
            <a:r>
              <a:rPr lang="en-US" sz="2800" dirty="0">
                <a:latin typeface="Calibri" panose="020F0502020204030204" pitchFamily="34" charset="0"/>
                <a:cs typeface="Calibri" panose="020F0502020204030204" pitchFamily="34" charset="0"/>
              </a:rPr>
              <a:t>For President, please mark 1 box, for General Committee please mark up to 4 boxes</a:t>
            </a:r>
          </a:p>
          <a:p>
            <a:r>
              <a:rPr lang="en-US" sz="2800" dirty="0">
                <a:latin typeface="Calibri" panose="020F0502020204030204" pitchFamily="34" charset="0"/>
                <a:cs typeface="Calibri" panose="020F0502020204030204" pitchFamily="34" charset="0"/>
              </a:rPr>
              <a:t>Votes to be tallied and a President elected from the nominee who receives the most votes and the general committee members elected from the 4 nominees who receive the most votes</a:t>
            </a:r>
          </a:p>
        </p:txBody>
      </p:sp>
    </p:spTree>
    <p:extLst>
      <p:ext uri="{BB962C8B-B14F-4D97-AF65-F5344CB8AC3E}">
        <p14:creationId xmlns:p14="http://schemas.microsoft.com/office/powerpoint/2010/main" val="111676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21804" y="381000"/>
            <a:ext cx="8964490" cy="671736"/>
          </a:xfrm>
        </p:spPr>
        <p:txBody>
          <a:bodyPr>
            <a:noAutofit/>
          </a:bodyPr>
          <a:lstStyle/>
          <a:p>
            <a:r>
              <a:rPr lang="en-US" sz="4800" b="1" dirty="0">
                <a:latin typeface="Calibri" panose="020F0502020204030204" pitchFamily="34" charset="0"/>
                <a:cs typeface="Calibri" panose="020F0502020204030204" pitchFamily="34" charset="0"/>
              </a:rPr>
              <a:t>General Committee Election</a:t>
            </a:r>
          </a:p>
        </p:txBody>
      </p:sp>
      <p:sp>
        <p:nvSpPr>
          <p:cNvPr id="8" name="Content Placeholder 13">
            <a:extLst>
              <a:ext uri="{FF2B5EF4-FFF2-40B4-BE49-F238E27FC236}">
                <a16:creationId xmlns:a16="http://schemas.microsoft.com/office/drawing/2014/main" id="{DEAABC17-007C-466C-BD5D-113138280CF6}"/>
              </a:ext>
            </a:extLst>
          </p:cNvPr>
          <p:cNvSpPr>
            <a:spLocks noGrp="1"/>
          </p:cNvSpPr>
          <p:nvPr>
            <p:ph idx="1"/>
          </p:nvPr>
        </p:nvSpPr>
        <p:spPr>
          <a:xfrm>
            <a:off x="5590356" y="3212976"/>
            <a:ext cx="4741903" cy="1008112"/>
          </a:xfrm>
        </p:spPr>
        <p:txBody>
          <a:bodyPr>
            <a:normAutofit fontScale="92500" lnSpcReduction="10000"/>
          </a:bodyPr>
          <a:lstStyle/>
          <a:p>
            <a:r>
              <a:rPr lang="en-US" sz="4000" dirty="0">
                <a:latin typeface="Calibri" panose="020F0502020204030204" pitchFamily="34" charset="0"/>
                <a:cs typeface="Calibri" panose="020F0502020204030204" pitchFamily="34" charset="0"/>
              </a:rPr>
              <a:t>Scan and follow the link to vote</a:t>
            </a:r>
          </a:p>
        </p:txBody>
      </p:sp>
      <p:pic>
        <p:nvPicPr>
          <p:cNvPr id="3" name="Picture 2">
            <a:extLst>
              <a:ext uri="{FF2B5EF4-FFF2-40B4-BE49-F238E27FC236}">
                <a16:creationId xmlns:a16="http://schemas.microsoft.com/office/drawing/2014/main" id="{610832A0-87F7-4E94-B6D4-4323B3D0A059}"/>
              </a:ext>
            </a:extLst>
          </p:cNvPr>
          <p:cNvPicPr>
            <a:picLocks noChangeAspect="1"/>
          </p:cNvPicPr>
          <p:nvPr/>
        </p:nvPicPr>
        <p:blipFill>
          <a:blip r:embed="rId2"/>
          <a:stretch>
            <a:fillRect/>
          </a:stretch>
        </p:blipFill>
        <p:spPr>
          <a:xfrm>
            <a:off x="765820" y="1466576"/>
            <a:ext cx="3943900" cy="3924848"/>
          </a:xfrm>
          <a:prstGeom prst="rect">
            <a:avLst/>
          </a:prstGeom>
        </p:spPr>
      </p:pic>
    </p:spTree>
    <p:extLst>
      <p:ext uri="{BB962C8B-B14F-4D97-AF65-F5344CB8AC3E}">
        <p14:creationId xmlns:p14="http://schemas.microsoft.com/office/powerpoint/2010/main" val="164242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21804" y="381000"/>
            <a:ext cx="8964490" cy="671736"/>
          </a:xfrm>
        </p:spPr>
        <p:txBody>
          <a:bodyPr>
            <a:noAutofit/>
          </a:bodyPr>
          <a:lstStyle/>
          <a:p>
            <a:r>
              <a:rPr lang="en-US" sz="4800" b="1" dirty="0">
                <a:latin typeface="Calibri" panose="020F0502020204030204" pitchFamily="34" charset="0"/>
                <a:cs typeface="Calibri" panose="020F0502020204030204" pitchFamily="34" charset="0"/>
              </a:rPr>
              <a:t>Committee Election Results</a:t>
            </a:r>
          </a:p>
        </p:txBody>
      </p:sp>
      <p:sp>
        <p:nvSpPr>
          <p:cNvPr id="14" name="Content Placeholder 13"/>
          <p:cNvSpPr>
            <a:spLocks noGrp="1"/>
          </p:cNvSpPr>
          <p:nvPr>
            <p:ph idx="1"/>
          </p:nvPr>
        </p:nvSpPr>
        <p:spPr>
          <a:xfrm>
            <a:off x="765820" y="1412776"/>
            <a:ext cx="10369152" cy="4968552"/>
          </a:xfrm>
        </p:spPr>
        <p:txBody>
          <a:bodyPr>
            <a:normAutofit lnSpcReduction="10000"/>
          </a:bodyPr>
          <a:lstStyle/>
          <a:p>
            <a:r>
              <a:rPr lang="en-US" sz="4000" dirty="0">
                <a:latin typeface="Calibri" panose="020F0502020204030204" pitchFamily="34" charset="0"/>
                <a:cs typeface="Calibri" panose="020F0502020204030204" pitchFamily="34" charset="0"/>
              </a:rPr>
              <a:t>President – Nominations Below</a:t>
            </a:r>
          </a:p>
          <a:p>
            <a:pPr marL="239712" lvl="1" indent="0">
              <a:buNone/>
            </a:pPr>
            <a:r>
              <a:rPr lang="en-US" sz="2800" dirty="0">
                <a:latin typeface="Calibri" panose="020F0502020204030204" pitchFamily="34" charset="0"/>
                <a:cs typeface="Calibri" panose="020F0502020204030204" pitchFamily="34" charset="0"/>
              </a:rPr>
              <a:t>Orazio Santalucia (None)			Elected (12 Votes)</a:t>
            </a:r>
          </a:p>
          <a:p>
            <a:pPr marL="239712" lvl="1" indent="0">
              <a:buNone/>
            </a:pPr>
            <a:endParaRPr lang="en-US" sz="2800" dirty="0">
              <a:latin typeface="Calibri" panose="020F0502020204030204" pitchFamily="34" charset="0"/>
              <a:cs typeface="Calibri" panose="020F0502020204030204" pitchFamily="34" charset="0"/>
            </a:endParaRPr>
          </a:p>
          <a:p>
            <a:r>
              <a:rPr lang="en-US" sz="4000" dirty="0">
                <a:latin typeface="Calibri" panose="020F0502020204030204" pitchFamily="34" charset="0"/>
                <a:cs typeface="Calibri" panose="020F0502020204030204" pitchFamily="34" charset="0"/>
              </a:rPr>
              <a:t>General Committee (4) – Nominations Below</a:t>
            </a:r>
          </a:p>
          <a:p>
            <a:pPr marL="231775" lvl="1" indent="0">
              <a:lnSpc>
                <a:spcPct val="100000"/>
              </a:lnSpc>
              <a:buNone/>
            </a:pPr>
            <a:r>
              <a:rPr lang="en-US" sz="2800" dirty="0">
                <a:latin typeface="Calibri" panose="020F0502020204030204" pitchFamily="34" charset="0"/>
                <a:cs typeface="Calibri" panose="020F0502020204030204" pitchFamily="34" charset="0"/>
              </a:rPr>
              <a:t>Adam West (Warnbro)				Elected (11 Votes)		</a:t>
            </a:r>
          </a:p>
          <a:p>
            <a:pPr marL="231775" lvl="1" indent="0">
              <a:lnSpc>
                <a:spcPct val="100000"/>
              </a:lnSpc>
              <a:buNone/>
            </a:pPr>
            <a:r>
              <a:rPr lang="en-US" sz="2800" dirty="0">
                <a:latin typeface="Calibri" panose="020F0502020204030204" pitchFamily="34" charset="0"/>
                <a:cs typeface="Calibri" panose="020F0502020204030204" pitchFamily="34" charset="0"/>
              </a:rPr>
              <a:t>Joseph Slade (None)				Elected (12 Votes)</a:t>
            </a:r>
          </a:p>
          <a:p>
            <a:pPr marL="231775" lvl="1" indent="0">
              <a:lnSpc>
                <a:spcPct val="100000"/>
              </a:lnSpc>
              <a:buNone/>
            </a:pPr>
            <a:r>
              <a:rPr lang="en-US" sz="2800" dirty="0">
                <a:latin typeface="Calibri" panose="020F0502020204030204" pitchFamily="34" charset="0"/>
                <a:cs typeface="Calibri" panose="020F0502020204030204" pitchFamily="34" charset="0"/>
              </a:rPr>
              <a:t>Jordan Bell (Mandurah)				Elected (11 Votes)</a:t>
            </a:r>
          </a:p>
          <a:p>
            <a:pPr marL="231775" lvl="1" indent="0">
              <a:lnSpc>
                <a:spcPct val="100000"/>
              </a:lnSpc>
              <a:buNone/>
            </a:pPr>
            <a:r>
              <a:rPr lang="en-US" sz="2800" dirty="0">
                <a:latin typeface="Calibri" panose="020F0502020204030204" pitchFamily="34" charset="0"/>
                <a:cs typeface="Calibri" panose="020F0502020204030204" pitchFamily="34" charset="0"/>
              </a:rPr>
              <a:t>Montanna Kelly-Wilson	(Halls Head)		Elected (8 Votes)</a:t>
            </a:r>
          </a:p>
          <a:p>
            <a:pPr marL="231775" lvl="1" indent="0">
              <a:lnSpc>
                <a:spcPct val="100000"/>
              </a:lnSpc>
              <a:buNone/>
            </a:pPr>
            <a:r>
              <a:rPr lang="en-US" sz="2800" dirty="0">
                <a:latin typeface="Calibri" panose="020F0502020204030204" pitchFamily="34" charset="0"/>
                <a:cs typeface="Calibri" panose="020F0502020204030204" pitchFamily="34" charset="0"/>
              </a:rPr>
              <a:t>Gerard Leddin (South Mandurah)		Not Elected (6 Votes)</a:t>
            </a:r>
          </a:p>
          <a:p>
            <a:pPr marL="231775" lvl="1" indent="0">
              <a:lnSpc>
                <a:spcPct val="100000"/>
              </a:lnSpc>
              <a:buNone/>
            </a:pPr>
            <a:endParaRPr lang="en-US" sz="2200"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821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21804" y="381000"/>
            <a:ext cx="8964490" cy="671736"/>
          </a:xfrm>
        </p:spPr>
        <p:txBody>
          <a:bodyPr>
            <a:noAutofit/>
          </a:bodyPr>
          <a:lstStyle/>
          <a:p>
            <a:r>
              <a:rPr lang="en-US" sz="4800" b="1" dirty="0">
                <a:latin typeface="Calibri" panose="020F0502020204030204" pitchFamily="34" charset="0"/>
                <a:cs typeface="Calibri" panose="020F0502020204030204" pitchFamily="34" charset="0"/>
              </a:rPr>
              <a:t>2023/24 Committee</a:t>
            </a:r>
          </a:p>
        </p:txBody>
      </p:sp>
      <p:sp>
        <p:nvSpPr>
          <p:cNvPr id="14" name="Content Placeholder 13"/>
          <p:cNvSpPr>
            <a:spLocks noGrp="1"/>
          </p:cNvSpPr>
          <p:nvPr>
            <p:ph idx="1"/>
          </p:nvPr>
        </p:nvSpPr>
        <p:spPr>
          <a:xfrm>
            <a:off x="693812" y="1340768"/>
            <a:ext cx="10153128" cy="4248472"/>
          </a:xfrm>
        </p:spPr>
        <p:txBody>
          <a:bodyPr>
            <a:normAutofit/>
          </a:bodyPr>
          <a:lstStyle/>
          <a:p>
            <a:r>
              <a:rPr lang="en-US" sz="3200" dirty="0">
                <a:latin typeface="Calibri" panose="020F0502020204030204" pitchFamily="34" charset="0"/>
                <a:cs typeface="Calibri" panose="020F0502020204030204" pitchFamily="34" charset="0"/>
              </a:rPr>
              <a:t>President –  Orazio Santalucia</a:t>
            </a:r>
          </a:p>
          <a:p>
            <a:r>
              <a:rPr lang="en-US" sz="3200" dirty="0">
                <a:latin typeface="Calibri" panose="020F0502020204030204" pitchFamily="34" charset="0"/>
                <a:cs typeface="Calibri" panose="020F0502020204030204" pitchFamily="34" charset="0"/>
              </a:rPr>
              <a:t>Vice President – Richard Jarvis</a:t>
            </a:r>
          </a:p>
          <a:p>
            <a:r>
              <a:rPr lang="en-US" sz="3200" dirty="0">
                <a:latin typeface="Calibri" panose="020F0502020204030204" pitchFamily="34" charset="0"/>
                <a:cs typeface="Calibri" panose="020F0502020204030204" pitchFamily="34" charset="0"/>
              </a:rPr>
              <a:t>Treasurer – Peter Ritchie</a:t>
            </a:r>
          </a:p>
          <a:p>
            <a:r>
              <a:rPr lang="en-US" sz="3200" dirty="0">
                <a:latin typeface="Calibri" panose="020F0502020204030204" pitchFamily="34" charset="0"/>
                <a:cs typeface="Calibri" panose="020F0502020204030204" pitchFamily="34" charset="0"/>
              </a:rPr>
              <a:t>Operations Manager – Daniel Cole</a:t>
            </a:r>
          </a:p>
          <a:p>
            <a:r>
              <a:rPr lang="en-US" sz="3200" dirty="0">
                <a:latin typeface="Calibri" panose="020F0502020204030204" pitchFamily="34" charset="0"/>
                <a:cs typeface="Calibri" panose="020F0502020204030204" pitchFamily="34" charset="0"/>
              </a:rPr>
              <a:t>General Committee –  Joe Slade, Montanna Kelly-Wilson, Jordan Bell and Adam West</a:t>
            </a:r>
          </a:p>
          <a:p>
            <a:pPr marL="231775" lvl="1" indent="0">
              <a:lnSpc>
                <a:spcPct val="100000"/>
              </a:lnSpc>
              <a:buNone/>
            </a:pPr>
            <a:endParaRPr lang="en-US" sz="2200"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132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21804" y="381000"/>
            <a:ext cx="8964490" cy="671736"/>
          </a:xfrm>
        </p:spPr>
        <p:txBody>
          <a:bodyPr>
            <a:noAutofit/>
          </a:bodyPr>
          <a:lstStyle/>
          <a:p>
            <a:r>
              <a:rPr lang="en-US" sz="4800" b="1" dirty="0">
                <a:latin typeface="Calibri" panose="020F0502020204030204" pitchFamily="34" charset="0"/>
                <a:cs typeface="Calibri" panose="020F0502020204030204" pitchFamily="34" charset="0"/>
              </a:rPr>
              <a:t>Bylaw Update</a:t>
            </a:r>
          </a:p>
        </p:txBody>
      </p:sp>
      <p:sp>
        <p:nvSpPr>
          <p:cNvPr id="3" name="Content Placeholder 2">
            <a:extLst>
              <a:ext uri="{FF2B5EF4-FFF2-40B4-BE49-F238E27FC236}">
                <a16:creationId xmlns:a16="http://schemas.microsoft.com/office/drawing/2014/main" id="{71872953-6475-40DF-94DC-5B97CBCBC8BC}"/>
              </a:ext>
            </a:extLst>
          </p:cNvPr>
          <p:cNvSpPr>
            <a:spLocks noGrp="1"/>
          </p:cNvSpPr>
          <p:nvPr>
            <p:ph idx="1"/>
          </p:nvPr>
        </p:nvSpPr>
        <p:spPr>
          <a:xfrm>
            <a:off x="693812" y="1484784"/>
            <a:ext cx="9134391" cy="4114801"/>
          </a:xfrm>
        </p:spPr>
        <p:txBody>
          <a:bodyPr>
            <a:normAutofit fontScale="92500" lnSpcReduction="10000"/>
          </a:bodyPr>
          <a:lstStyle/>
          <a:p>
            <a:r>
              <a:rPr lang="en-US" sz="3200" dirty="0">
                <a:latin typeface="Calibri" panose="020F0502020204030204" pitchFamily="34" charset="0"/>
                <a:cs typeface="Calibri" panose="020F0502020204030204" pitchFamily="34" charset="0"/>
              </a:rPr>
              <a:t>Committee conducted a wide review of Bylaws</a:t>
            </a:r>
          </a:p>
          <a:p>
            <a:pPr lvl="2"/>
            <a:r>
              <a:rPr lang="en-US" sz="2400" dirty="0">
                <a:latin typeface="Calibri" panose="020F0502020204030204" pitchFamily="34" charset="0"/>
                <a:cs typeface="Calibri" panose="020F0502020204030204" pitchFamily="34" charset="0"/>
              </a:rPr>
              <a:t>PCA</a:t>
            </a:r>
          </a:p>
          <a:p>
            <a:pPr lvl="2"/>
            <a:r>
              <a:rPr lang="en-US" sz="2400" dirty="0">
                <a:latin typeface="Calibri" panose="020F0502020204030204" pitchFamily="34" charset="0"/>
                <a:cs typeface="Calibri" panose="020F0502020204030204" pitchFamily="34" charset="0"/>
              </a:rPr>
              <a:t>SMCA</a:t>
            </a:r>
          </a:p>
          <a:p>
            <a:pPr lvl="2"/>
            <a:r>
              <a:rPr lang="en-US" sz="2400" dirty="0">
                <a:latin typeface="Calibri" panose="020F0502020204030204" pitchFamily="34" charset="0"/>
                <a:cs typeface="Calibri" panose="020F0502020204030204" pitchFamily="34" charset="0"/>
              </a:rPr>
              <a:t>BDCA</a:t>
            </a:r>
          </a:p>
          <a:p>
            <a:pPr lvl="2"/>
            <a:r>
              <a:rPr lang="en-US" sz="2400" dirty="0">
                <a:latin typeface="Calibri" panose="020F0502020204030204" pitchFamily="34" charset="0"/>
                <a:cs typeface="Calibri" panose="020F0502020204030204" pitchFamily="34" charset="0"/>
              </a:rPr>
              <a:t>WADCC</a:t>
            </a:r>
          </a:p>
          <a:p>
            <a:r>
              <a:rPr lang="en-US" sz="3200" dirty="0">
                <a:latin typeface="Calibri" panose="020F0502020204030204" pitchFamily="34" charset="0"/>
                <a:cs typeface="Calibri" panose="020F0502020204030204" pitchFamily="34" charset="0"/>
              </a:rPr>
              <a:t>Looked at commonality, benefits, deficiencies across the board and the needs of our competition</a:t>
            </a:r>
          </a:p>
          <a:p>
            <a:r>
              <a:rPr lang="en-US" sz="3200" dirty="0">
                <a:latin typeface="Calibri" panose="020F0502020204030204" pitchFamily="34" charset="0"/>
                <a:cs typeface="Calibri" panose="020F0502020204030204" pitchFamily="34" charset="0"/>
              </a:rPr>
              <a:t>WADCC rules used as a basis</a:t>
            </a:r>
          </a:p>
          <a:p>
            <a:pPr lvl="2"/>
            <a:r>
              <a:rPr lang="en-US" sz="2400" dirty="0">
                <a:latin typeface="Calibri" panose="020F0502020204030204" pitchFamily="34" charset="0"/>
                <a:cs typeface="Calibri" panose="020F0502020204030204" pitchFamily="34" charset="0"/>
              </a:rPr>
              <a:t>Clarity</a:t>
            </a:r>
          </a:p>
          <a:p>
            <a:pPr lvl="2"/>
            <a:r>
              <a:rPr lang="en-US" sz="2400" dirty="0">
                <a:latin typeface="Calibri" panose="020F0502020204030204" pitchFamily="34" charset="0"/>
                <a:cs typeface="Calibri" panose="020F0502020204030204" pitchFamily="34" charset="0"/>
              </a:rPr>
              <a:t>Already used as a basis for other competitions</a:t>
            </a:r>
          </a:p>
          <a:p>
            <a:endParaRPr lang="en-AU" dirty="0"/>
          </a:p>
        </p:txBody>
      </p:sp>
    </p:spTree>
    <p:extLst>
      <p:ext uri="{BB962C8B-B14F-4D97-AF65-F5344CB8AC3E}">
        <p14:creationId xmlns:p14="http://schemas.microsoft.com/office/powerpoint/2010/main" val="199015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21804" y="381000"/>
            <a:ext cx="8964490" cy="671736"/>
          </a:xfrm>
        </p:spPr>
        <p:txBody>
          <a:bodyPr>
            <a:noAutofit/>
          </a:bodyPr>
          <a:lstStyle/>
          <a:p>
            <a:r>
              <a:rPr lang="en-US" sz="4800" b="1" dirty="0">
                <a:latin typeface="Calibri" panose="020F0502020204030204" pitchFamily="34" charset="0"/>
                <a:cs typeface="Calibri" panose="020F0502020204030204" pitchFamily="34" charset="0"/>
              </a:rPr>
              <a:t>Bylaw Update</a:t>
            </a:r>
          </a:p>
        </p:txBody>
      </p:sp>
      <p:sp>
        <p:nvSpPr>
          <p:cNvPr id="3" name="Content Placeholder 2">
            <a:extLst>
              <a:ext uri="{FF2B5EF4-FFF2-40B4-BE49-F238E27FC236}">
                <a16:creationId xmlns:a16="http://schemas.microsoft.com/office/drawing/2014/main" id="{71872953-6475-40DF-94DC-5B97CBCBC8BC}"/>
              </a:ext>
            </a:extLst>
          </p:cNvPr>
          <p:cNvSpPr>
            <a:spLocks noGrp="1"/>
          </p:cNvSpPr>
          <p:nvPr>
            <p:ph idx="1"/>
          </p:nvPr>
        </p:nvSpPr>
        <p:spPr>
          <a:xfrm>
            <a:off x="765820" y="1412776"/>
            <a:ext cx="10009112" cy="4608512"/>
          </a:xfrm>
        </p:spPr>
        <p:txBody>
          <a:bodyPr>
            <a:normAutofit fontScale="25000" lnSpcReduction="20000"/>
          </a:bodyPr>
          <a:lstStyle/>
          <a:p>
            <a:r>
              <a:rPr lang="en-US" sz="8000" dirty="0">
                <a:latin typeface="Calibri" panose="020F0502020204030204" pitchFamily="34" charset="0"/>
                <a:cs typeface="Calibri" panose="020F0502020204030204" pitchFamily="34" charset="0"/>
              </a:rPr>
              <a:t>What’s new…</a:t>
            </a:r>
          </a:p>
          <a:p>
            <a:pPr lvl="2"/>
            <a:r>
              <a:rPr lang="en-US" sz="8000" dirty="0">
                <a:latin typeface="Calibri" panose="020F0502020204030204" pitchFamily="34" charset="0"/>
                <a:cs typeface="Calibri" panose="020F0502020204030204" pitchFamily="34" charset="0"/>
              </a:rPr>
              <a:t>Structure – Playing Conditions, timelines to be in separate documents (annexures)</a:t>
            </a:r>
          </a:p>
          <a:p>
            <a:pPr lvl="2"/>
            <a:r>
              <a:rPr lang="en-US" sz="8000" dirty="0">
                <a:latin typeface="Calibri" panose="020F0502020204030204" pitchFamily="34" charset="0"/>
                <a:cs typeface="Calibri" panose="020F0502020204030204" pitchFamily="34" charset="0"/>
              </a:rPr>
              <a:t>PlayHQ</a:t>
            </a:r>
          </a:p>
          <a:p>
            <a:pPr lvl="2"/>
            <a:r>
              <a:rPr lang="en-US" sz="8000" dirty="0">
                <a:latin typeface="Calibri" panose="020F0502020204030204" pitchFamily="34" charset="0"/>
                <a:cs typeface="Calibri" panose="020F0502020204030204" pitchFamily="34" charset="0"/>
              </a:rPr>
              <a:t>Disciplinary Committee, Tribunal, and Appeals Process – appeal limits, costs (sections 3.3 &amp; 4)</a:t>
            </a:r>
          </a:p>
          <a:p>
            <a:pPr lvl="2"/>
            <a:r>
              <a:rPr lang="en-US" sz="8000" dirty="0">
                <a:latin typeface="Calibri" panose="020F0502020204030204" pitchFamily="34" charset="0"/>
                <a:cs typeface="Calibri" panose="020F0502020204030204" pitchFamily="34" charset="0"/>
              </a:rPr>
              <a:t>Disciplinary cautions</a:t>
            </a:r>
          </a:p>
          <a:p>
            <a:pPr lvl="2"/>
            <a:r>
              <a:rPr lang="en-US" sz="8000" dirty="0">
                <a:latin typeface="Calibri" panose="020F0502020204030204" pitchFamily="34" charset="0"/>
                <a:cs typeface="Calibri" panose="020F0502020204030204" pitchFamily="34" charset="0"/>
              </a:rPr>
              <a:t>Overseas Players restrictions (visitor and sports visa only) (section 5.3)</a:t>
            </a:r>
          </a:p>
          <a:p>
            <a:pPr lvl="2"/>
            <a:r>
              <a:rPr lang="en-US" sz="8000" dirty="0">
                <a:latin typeface="Calibri" panose="020F0502020204030204" pitchFamily="34" charset="0"/>
                <a:cs typeface="Calibri" panose="020F0502020204030204" pitchFamily="34" charset="0"/>
              </a:rPr>
              <a:t>Suspect Bowling Action – simplified process to be based on SMCA rules</a:t>
            </a:r>
          </a:p>
          <a:p>
            <a:pPr lvl="2"/>
            <a:r>
              <a:rPr lang="en-US" sz="8000" dirty="0">
                <a:latin typeface="Calibri" panose="020F0502020204030204" pitchFamily="34" charset="0"/>
                <a:cs typeface="Calibri" panose="020F0502020204030204" pitchFamily="34" charset="0"/>
              </a:rPr>
              <a:t>Club Infringements (section 4.17)</a:t>
            </a:r>
          </a:p>
          <a:p>
            <a:pPr lvl="2"/>
            <a:r>
              <a:rPr lang="en-US" sz="8000" dirty="0">
                <a:latin typeface="Calibri" panose="020F0502020204030204" pitchFamily="34" charset="0"/>
                <a:cs typeface="Calibri" panose="020F0502020204030204" pitchFamily="34" charset="0"/>
              </a:rPr>
              <a:t>Club top side minimum grading</a:t>
            </a:r>
          </a:p>
          <a:p>
            <a:pPr lvl="2"/>
            <a:r>
              <a:rPr lang="en-US" sz="8000" dirty="0">
                <a:latin typeface="Calibri" panose="020F0502020204030204" pitchFamily="34" charset="0"/>
                <a:cs typeface="Calibri" panose="020F0502020204030204" pitchFamily="34" charset="0"/>
              </a:rPr>
              <a:t>Increased disciplinary penalties for incidents involving spectators, officials, juniors </a:t>
            </a:r>
          </a:p>
          <a:p>
            <a:pPr lvl="2"/>
            <a:r>
              <a:rPr lang="en-US" sz="8000" dirty="0">
                <a:latin typeface="Calibri" panose="020F0502020204030204" pitchFamily="34" charset="0"/>
                <a:cs typeface="Calibri" panose="020F0502020204030204" pitchFamily="34" charset="0"/>
              </a:rPr>
              <a:t>Women &amp; Colts Competitions included</a:t>
            </a:r>
          </a:p>
          <a:p>
            <a:pPr lvl="2"/>
            <a:r>
              <a:rPr lang="en-US" sz="8000" dirty="0">
                <a:latin typeface="Calibri" panose="020F0502020204030204" pitchFamily="34" charset="0"/>
                <a:cs typeface="Calibri" panose="020F0502020204030204" pitchFamily="34" charset="0"/>
              </a:rPr>
              <a:t>Spirit of Cricket (section 4.1)</a:t>
            </a:r>
          </a:p>
          <a:p>
            <a:pPr lvl="2"/>
            <a:r>
              <a:rPr lang="en-US" sz="8000" dirty="0">
                <a:latin typeface="Calibri" panose="020F0502020204030204" pitchFamily="34" charset="0"/>
                <a:cs typeface="Calibri" panose="020F0502020204030204" pitchFamily="34" charset="0"/>
              </a:rPr>
              <a:t>Club Championship (section 9.4)</a:t>
            </a:r>
          </a:p>
          <a:p>
            <a:pPr lvl="2"/>
            <a:r>
              <a:rPr lang="en-US" sz="8000" dirty="0">
                <a:latin typeface="Calibri" panose="020F0502020204030204" pitchFamily="34" charset="0"/>
                <a:cs typeface="Calibri" panose="020F0502020204030204" pitchFamily="34" charset="0"/>
              </a:rPr>
              <a:t>Player Award Criteria (section 9.6)</a:t>
            </a:r>
          </a:p>
          <a:p>
            <a:endParaRPr lang="en-AU" dirty="0"/>
          </a:p>
        </p:txBody>
      </p:sp>
    </p:spTree>
    <p:extLst>
      <p:ext uri="{BB962C8B-B14F-4D97-AF65-F5344CB8AC3E}">
        <p14:creationId xmlns:p14="http://schemas.microsoft.com/office/powerpoint/2010/main" val="142788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21804" y="381000"/>
            <a:ext cx="8964490" cy="671736"/>
          </a:xfrm>
        </p:spPr>
        <p:txBody>
          <a:bodyPr>
            <a:noAutofit/>
          </a:bodyPr>
          <a:lstStyle/>
          <a:p>
            <a:r>
              <a:rPr lang="en-US" sz="4800" b="1" dirty="0">
                <a:latin typeface="Calibri" panose="020F0502020204030204" pitchFamily="34" charset="0"/>
                <a:cs typeface="Calibri" panose="020F0502020204030204" pitchFamily="34" charset="0"/>
              </a:rPr>
              <a:t>Bylaw Update</a:t>
            </a:r>
          </a:p>
        </p:txBody>
      </p:sp>
      <p:sp>
        <p:nvSpPr>
          <p:cNvPr id="3" name="Content Placeholder 2">
            <a:extLst>
              <a:ext uri="{FF2B5EF4-FFF2-40B4-BE49-F238E27FC236}">
                <a16:creationId xmlns:a16="http://schemas.microsoft.com/office/drawing/2014/main" id="{71872953-6475-40DF-94DC-5B97CBCBC8BC}"/>
              </a:ext>
            </a:extLst>
          </p:cNvPr>
          <p:cNvSpPr>
            <a:spLocks noGrp="1"/>
          </p:cNvSpPr>
          <p:nvPr>
            <p:ph idx="1"/>
          </p:nvPr>
        </p:nvSpPr>
        <p:spPr>
          <a:xfrm>
            <a:off x="693812" y="1484784"/>
            <a:ext cx="9865096" cy="4680520"/>
          </a:xfrm>
        </p:spPr>
        <p:txBody>
          <a:bodyPr>
            <a:normAutofit fontScale="92500" lnSpcReduction="10000"/>
          </a:bodyPr>
          <a:lstStyle/>
          <a:p>
            <a:r>
              <a:rPr lang="en-US" sz="2600" dirty="0">
                <a:latin typeface="Calibri" panose="020F0502020204030204" pitchFamily="34" charset="0"/>
                <a:cs typeface="Calibri" panose="020F0502020204030204" pitchFamily="34" charset="0"/>
              </a:rPr>
              <a:t>What’s updated…</a:t>
            </a:r>
          </a:p>
          <a:p>
            <a:pPr lvl="2"/>
            <a:r>
              <a:rPr lang="en-US" sz="1900" dirty="0">
                <a:latin typeface="Calibri" panose="020F0502020204030204" pitchFamily="34" charset="0"/>
                <a:cs typeface="Calibri" panose="020F0502020204030204" pitchFamily="34" charset="0"/>
              </a:rPr>
              <a:t>Disciplinary Penalties</a:t>
            </a:r>
          </a:p>
          <a:p>
            <a:pPr lvl="2"/>
            <a:r>
              <a:rPr lang="en-US" sz="1900" dirty="0">
                <a:latin typeface="Calibri" panose="020F0502020204030204" pitchFamily="34" charset="0"/>
                <a:cs typeface="Calibri" panose="020F0502020204030204" pitchFamily="34" charset="0"/>
              </a:rPr>
              <a:t>Clarifying when suspensions apply</a:t>
            </a:r>
          </a:p>
          <a:p>
            <a:pPr lvl="2"/>
            <a:r>
              <a:rPr lang="en-US" sz="1900" dirty="0">
                <a:latin typeface="Calibri" panose="020F0502020204030204" pitchFamily="34" charset="0"/>
                <a:cs typeface="Calibri" panose="020F0502020204030204" pitchFamily="34" charset="0"/>
              </a:rPr>
              <a:t>Junior rules – substitute players</a:t>
            </a:r>
          </a:p>
          <a:p>
            <a:pPr lvl="2"/>
            <a:r>
              <a:rPr lang="en-US" sz="1900" dirty="0">
                <a:latin typeface="Calibri" panose="020F0502020204030204" pitchFamily="34" charset="0"/>
                <a:cs typeface="Calibri" panose="020F0502020204030204" pitchFamily="34" charset="0"/>
              </a:rPr>
              <a:t>Player transfers – timelines, limits to refusal, unfinancial player reporting (annual)</a:t>
            </a:r>
          </a:p>
          <a:p>
            <a:pPr lvl="2"/>
            <a:r>
              <a:rPr lang="en-US" sz="1900" dirty="0">
                <a:latin typeface="Calibri" panose="020F0502020204030204" pitchFamily="34" charset="0"/>
                <a:cs typeface="Calibri" panose="020F0502020204030204" pitchFamily="34" charset="0"/>
              </a:rPr>
              <a:t>Finals Eligibility – one third of matches, competitions separate (One-Day / T20)</a:t>
            </a:r>
          </a:p>
          <a:p>
            <a:pPr lvl="2"/>
            <a:r>
              <a:rPr lang="en-US" sz="1900" dirty="0">
                <a:latin typeface="Calibri" panose="020F0502020204030204" pitchFamily="34" charset="0"/>
                <a:cs typeface="Calibri" panose="020F0502020204030204" pitchFamily="34" charset="0"/>
              </a:rPr>
              <a:t>Captains &amp; Umpires Report submission deadlines</a:t>
            </a:r>
          </a:p>
          <a:p>
            <a:pPr lvl="2"/>
            <a:r>
              <a:rPr lang="en-US" sz="1900" dirty="0">
                <a:latin typeface="Calibri" panose="020F0502020204030204" pitchFamily="34" charset="0"/>
                <a:cs typeface="Calibri" panose="020F0502020204030204" pitchFamily="34" charset="0"/>
              </a:rPr>
              <a:t>Penalty Run &amp; Player Over Suspensions – MCC laws, official umpires only, all grades</a:t>
            </a:r>
          </a:p>
          <a:p>
            <a:r>
              <a:rPr lang="en-US" sz="2600" dirty="0">
                <a:latin typeface="Calibri" panose="020F0502020204030204" pitchFamily="34" charset="0"/>
                <a:cs typeface="Calibri" panose="020F0502020204030204" pitchFamily="34" charset="0"/>
              </a:rPr>
              <a:t>What’s not changing…</a:t>
            </a:r>
          </a:p>
          <a:p>
            <a:pPr lvl="2"/>
            <a:r>
              <a:rPr lang="en-US" sz="1900" dirty="0">
                <a:latin typeface="Calibri" panose="020F0502020204030204" pitchFamily="34" charset="0"/>
                <a:cs typeface="Calibri" panose="020F0502020204030204" pitchFamily="34" charset="0"/>
              </a:rPr>
              <a:t>Club financial requirements</a:t>
            </a:r>
          </a:p>
          <a:p>
            <a:pPr lvl="2"/>
            <a:r>
              <a:rPr lang="en-US" sz="1900" dirty="0">
                <a:latin typeface="Calibri" panose="020F0502020204030204" pitchFamily="34" charset="0"/>
                <a:cs typeface="Calibri" panose="020F0502020204030204" pitchFamily="34" charset="0"/>
              </a:rPr>
              <a:t>Playing Conditions – structural update, but no changes to times, rules, etc</a:t>
            </a:r>
          </a:p>
          <a:p>
            <a:pPr lvl="2"/>
            <a:r>
              <a:rPr lang="en-US" sz="1900" dirty="0">
                <a:latin typeface="Calibri" panose="020F0502020204030204" pitchFamily="34" charset="0"/>
                <a:cs typeface="Calibri" panose="020F0502020204030204" pitchFamily="34" charset="0"/>
              </a:rPr>
              <a:t>Club minimum team count and junior program requirements</a:t>
            </a:r>
          </a:p>
          <a:p>
            <a:r>
              <a:rPr lang="en-US" sz="2600" dirty="0">
                <a:latin typeface="Calibri" panose="020F0502020204030204" pitchFamily="34" charset="0"/>
                <a:cs typeface="Calibri" panose="020F0502020204030204" pitchFamily="34" charset="0"/>
              </a:rPr>
              <a:t>What’s gone…</a:t>
            </a:r>
          </a:p>
          <a:p>
            <a:pPr lvl="2"/>
            <a:r>
              <a:rPr lang="en-US" sz="1900" dirty="0">
                <a:latin typeface="Calibri" panose="020F0502020204030204" pitchFamily="34" charset="0"/>
                <a:cs typeface="Calibri" panose="020F0502020204030204" pitchFamily="34" charset="0"/>
              </a:rPr>
              <a:t>Player Point System (to be voted tonight)</a:t>
            </a:r>
          </a:p>
          <a:p>
            <a:endParaRPr lang="en-AU" dirty="0"/>
          </a:p>
        </p:txBody>
      </p:sp>
    </p:spTree>
    <p:extLst>
      <p:ext uri="{BB962C8B-B14F-4D97-AF65-F5344CB8AC3E}">
        <p14:creationId xmlns:p14="http://schemas.microsoft.com/office/powerpoint/2010/main" val="223357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21804" y="381000"/>
            <a:ext cx="8964490" cy="671736"/>
          </a:xfrm>
        </p:spPr>
        <p:txBody>
          <a:bodyPr>
            <a:noAutofit/>
          </a:bodyPr>
          <a:lstStyle/>
          <a:p>
            <a:r>
              <a:rPr lang="en-US" sz="4800" b="1" dirty="0">
                <a:latin typeface="Calibri" panose="020F0502020204030204" pitchFamily="34" charset="0"/>
                <a:cs typeface="Calibri" panose="020F0502020204030204" pitchFamily="34" charset="0"/>
              </a:rPr>
              <a:t>Bylaw Update</a:t>
            </a:r>
          </a:p>
        </p:txBody>
      </p:sp>
      <p:sp>
        <p:nvSpPr>
          <p:cNvPr id="3" name="Content Placeholder 2">
            <a:extLst>
              <a:ext uri="{FF2B5EF4-FFF2-40B4-BE49-F238E27FC236}">
                <a16:creationId xmlns:a16="http://schemas.microsoft.com/office/drawing/2014/main" id="{71872953-6475-40DF-94DC-5B97CBCBC8BC}"/>
              </a:ext>
            </a:extLst>
          </p:cNvPr>
          <p:cNvSpPr>
            <a:spLocks noGrp="1"/>
          </p:cNvSpPr>
          <p:nvPr>
            <p:ph idx="1"/>
          </p:nvPr>
        </p:nvSpPr>
        <p:spPr>
          <a:xfrm>
            <a:off x="693812" y="1484784"/>
            <a:ext cx="9793088" cy="4680520"/>
          </a:xfrm>
        </p:spPr>
        <p:txBody>
          <a:bodyPr>
            <a:normAutofit fontScale="85000" lnSpcReduction="20000"/>
          </a:bodyPr>
          <a:lstStyle/>
          <a:p>
            <a:r>
              <a:rPr lang="en-US" sz="3100" dirty="0">
                <a:latin typeface="Calibri" panose="020F0502020204030204" pitchFamily="34" charset="0"/>
                <a:cs typeface="Calibri" panose="020F0502020204030204" pitchFamily="34" charset="0"/>
              </a:rPr>
              <a:t>Bylaw discussions</a:t>
            </a:r>
          </a:p>
          <a:p>
            <a:pPr lvl="1"/>
            <a:r>
              <a:rPr lang="en-US" sz="3100" dirty="0">
                <a:latin typeface="Calibri" panose="020F0502020204030204" pitchFamily="34" charset="0"/>
                <a:cs typeface="Calibri" panose="020F0502020204030204" pitchFamily="34" charset="0"/>
              </a:rPr>
              <a:t>4pc ball in all B Grade games</a:t>
            </a:r>
          </a:p>
          <a:p>
            <a:pPr lvl="1"/>
            <a:r>
              <a:rPr lang="en-US" sz="3100" dirty="0">
                <a:latin typeface="Calibri" panose="020F0502020204030204" pitchFamily="34" charset="0"/>
                <a:cs typeface="Calibri" panose="020F0502020204030204" pitchFamily="34" charset="0"/>
              </a:rPr>
              <a:t>Free Hit Rule</a:t>
            </a:r>
          </a:p>
          <a:p>
            <a:pPr lvl="1"/>
            <a:r>
              <a:rPr lang="en-US" sz="3100" dirty="0">
                <a:latin typeface="Calibri" panose="020F0502020204030204" pitchFamily="34" charset="0"/>
                <a:cs typeface="Calibri" panose="020F0502020204030204" pitchFamily="34" charset="0"/>
              </a:rPr>
              <a:t>T20 Super Overs</a:t>
            </a:r>
          </a:p>
          <a:p>
            <a:pPr lvl="1"/>
            <a:r>
              <a:rPr lang="en-US" sz="3100" dirty="0">
                <a:latin typeface="Calibri" panose="020F0502020204030204" pitchFamily="34" charset="0"/>
                <a:cs typeface="Calibri" panose="020F0502020204030204" pitchFamily="34" charset="0"/>
              </a:rPr>
              <a:t>Helmet Policy – align with ICC, CA, CricketWest, WACCB</a:t>
            </a:r>
          </a:p>
          <a:p>
            <a:pPr lvl="1"/>
            <a:r>
              <a:rPr lang="en-US" sz="3100" dirty="0">
                <a:latin typeface="Calibri" panose="020F0502020204030204" pitchFamily="34" charset="0"/>
                <a:cs typeface="Calibri" panose="020F0502020204030204" pitchFamily="34" charset="0"/>
              </a:rPr>
              <a:t>White ball &amp; coloured clothing</a:t>
            </a:r>
          </a:p>
          <a:p>
            <a:pPr lvl="1"/>
            <a:endParaRPr lang="en-US" sz="3100" dirty="0">
              <a:latin typeface="Calibri" panose="020F0502020204030204" pitchFamily="34" charset="0"/>
              <a:cs typeface="Calibri" panose="020F0502020204030204" pitchFamily="34" charset="0"/>
            </a:endParaRPr>
          </a:p>
          <a:p>
            <a:pPr lvl="1"/>
            <a:endParaRPr lang="en-US" sz="3100" dirty="0">
              <a:latin typeface="Calibri" panose="020F0502020204030204" pitchFamily="34" charset="0"/>
              <a:cs typeface="Calibri" panose="020F0502020204030204" pitchFamily="34" charset="0"/>
            </a:endParaRPr>
          </a:p>
          <a:p>
            <a:r>
              <a:rPr lang="en-US" sz="3100" dirty="0">
                <a:latin typeface="Calibri" panose="020F0502020204030204" pitchFamily="34" charset="0"/>
                <a:cs typeface="Calibri" panose="020F0502020204030204" pitchFamily="34" charset="0"/>
              </a:rPr>
              <a:t>Bylaws document is still being developed, there will be gaps … please review!</a:t>
            </a:r>
          </a:p>
          <a:p>
            <a:pPr lvl="2"/>
            <a:r>
              <a:rPr lang="en-US" sz="2300" dirty="0">
                <a:latin typeface="Calibri" panose="020F0502020204030204" pitchFamily="34" charset="0"/>
                <a:cs typeface="Calibri" panose="020F0502020204030204" pitchFamily="34" charset="0"/>
              </a:rPr>
              <a:t>Queries, comments and responses will be shared with all clubs</a:t>
            </a:r>
          </a:p>
          <a:p>
            <a:endParaRPr lang="en-AU" dirty="0"/>
          </a:p>
        </p:txBody>
      </p:sp>
    </p:spTree>
    <p:extLst>
      <p:ext uri="{BB962C8B-B14F-4D97-AF65-F5344CB8AC3E}">
        <p14:creationId xmlns:p14="http://schemas.microsoft.com/office/powerpoint/2010/main" val="187690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21804" y="381000"/>
            <a:ext cx="10441160" cy="671736"/>
          </a:xfrm>
        </p:spPr>
        <p:txBody>
          <a:bodyPr>
            <a:noAutofit/>
          </a:bodyPr>
          <a:lstStyle/>
          <a:p>
            <a:r>
              <a:rPr lang="en-US" sz="4800" b="1" dirty="0">
                <a:latin typeface="Calibri" panose="020F0502020204030204" pitchFamily="34" charset="0"/>
                <a:cs typeface="Calibri" panose="020F0502020204030204" pitchFamily="34" charset="0"/>
              </a:rPr>
              <a:t>Motions Submitted for Discussion</a:t>
            </a:r>
          </a:p>
        </p:txBody>
      </p:sp>
      <p:sp>
        <p:nvSpPr>
          <p:cNvPr id="4" name="Content Placeholder 13"/>
          <p:cNvSpPr>
            <a:spLocks noGrp="1"/>
          </p:cNvSpPr>
          <p:nvPr>
            <p:ph idx="1"/>
          </p:nvPr>
        </p:nvSpPr>
        <p:spPr>
          <a:xfrm>
            <a:off x="693812" y="1196752"/>
            <a:ext cx="10369152" cy="5472608"/>
          </a:xfrm>
        </p:spPr>
        <p:txBody>
          <a:bodyPr>
            <a:normAutofit fontScale="92500" lnSpcReduction="20000"/>
          </a:bodyPr>
          <a:lstStyle/>
          <a:p>
            <a:pPr marL="582612" lvl="1" indent="-342900"/>
            <a:r>
              <a:rPr lang="en-AU" sz="2400" dirty="0">
                <a:latin typeface="Calibri" panose="020F0502020204030204" pitchFamily="34" charset="0"/>
                <a:cs typeface="Calibri" panose="020F0502020204030204" pitchFamily="34" charset="0"/>
              </a:rPr>
              <a:t>Why were clubs with 2 teams in a grade (20 over comp) allowed to swap between teams and have 8 ‘Core’ players and where are these By-Laws that say that.</a:t>
            </a:r>
          </a:p>
          <a:p>
            <a:pPr marL="633412" lvl="3" indent="0">
              <a:buNone/>
            </a:pPr>
            <a:r>
              <a:rPr lang="en-AU" sz="2000" i="1" dirty="0">
                <a:solidFill>
                  <a:schemeClr val="tx1">
                    <a:lumMod val="50000"/>
                  </a:schemeClr>
                </a:solidFill>
                <a:latin typeface="Calibri" panose="020F0502020204030204" pitchFamily="34" charset="0"/>
                <a:cs typeface="Calibri" panose="020F0502020204030204" pitchFamily="34" charset="0"/>
              </a:rPr>
              <a:t>PCA Response – This rule has been one that has been historically in place for several years implemented when clubs have more than one team in a grade. It was agreed that in future this needs to be communicated with the clubs when this rule is in place and/or added to the bylaws.</a:t>
            </a:r>
          </a:p>
          <a:p>
            <a:pPr marL="582612" lvl="1" indent="-342900"/>
            <a:r>
              <a:rPr lang="en-AU" sz="2400" dirty="0">
                <a:latin typeface="Calibri" panose="020F0502020204030204" pitchFamily="34" charset="0"/>
                <a:cs typeface="Calibri" panose="020F0502020204030204" pitchFamily="34" charset="0"/>
              </a:rPr>
              <a:t>When the ‘Rules Committee’ make up new rules why are they not released to the competition via email, or placed on their website so we actually know the rules and why is the By-Laws never updated with these rules.</a:t>
            </a:r>
          </a:p>
          <a:p>
            <a:pPr marL="633412" lvl="3" indent="0">
              <a:buNone/>
            </a:pPr>
            <a:r>
              <a:rPr lang="en-AU" sz="2000" i="1" dirty="0">
                <a:solidFill>
                  <a:schemeClr val="tx1">
                    <a:lumMod val="50000"/>
                  </a:schemeClr>
                </a:solidFill>
                <a:latin typeface="Calibri" panose="020F0502020204030204" pitchFamily="34" charset="0"/>
                <a:cs typeface="Calibri" panose="020F0502020204030204" pitchFamily="34" charset="0"/>
              </a:rPr>
              <a:t>PCA Response – It was clarified that the ‘rules committee’ is the member clubs and that all changes proposed and voted on by the member clubs are communicated via appropriate channels.  </a:t>
            </a:r>
          </a:p>
          <a:p>
            <a:pPr marL="582612" lvl="1" indent="-342900"/>
            <a:r>
              <a:rPr lang="en-AU" sz="2400" dirty="0">
                <a:latin typeface="Calibri" panose="020F0502020204030204" pitchFamily="34" charset="0"/>
                <a:cs typeface="Calibri" panose="020F0502020204030204" pitchFamily="34" charset="0"/>
              </a:rPr>
              <a:t>Why were players that were not qualified for last years Grand Final allowed to play and under what by-law was that decision made.</a:t>
            </a:r>
          </a:p>
          <a:p>
            <a:pPr marL="633412" lvl="3" indent="0">
              <a:buNone/>
            </a:pPr>
            <a:r>
              <a:rPr lang="en-AU" sz="2000" i="1" dirty="0">
                <a:solidFill>
                  <a:schemeClr val="tx1">
                    <a:lumMod val="50000"/>
                  </a:schemeClr>
                </a:solidFill>
                <a:latin typeface="Calibri" panose="020F0502020204030204" pitchFamily="34" charset="0"/>
                <a:cs typeface="Calibri" panose="020F0502020204030204" pitchFamily="34" charset="0"/>
              </a:rPr>
              <a:t>PCA Response – This has been discussed and adjudicated on in March 2023, no further discussion required.</a:t>
            </a:r>
            <a:endParaRPr lang="en-AU" sz="2000" dirty="0">
              <a:latin typeface="Calibri" panose="020F0502020204030204" pitchFamily="34" charset="0"/>
              <a:cs typeface="Calibri" panose="020F0502020204030204" pitchFamily="34" charset="0"/>
            </a:endParaRPr>
          </a:p>
          <a:p>
            <a:pPr marL="582612" lvl="1" indent="-342900"/>
            <a:r>
              <a:rPr lang="en-AU" sz="2400" dirty="0">
                <a:latin typeface="Calibri" panose="020F0502020204030204" pitchFamily="34" charset="0"/>
                <a:cs typeface="Calibri" panose="020F0502020204030204" pitchFamily="34" charset="0"/>
              </a:rPr>
              <a:t>The PCA need to be more transparent and operate under their constitution and by-laws - they have been picked up twice now by independent bodies with incidents involving just our club let alone others - Q. What are you doing to fix this?</a:t>
            </a:r>
          </a:p>
          <a:p>
            <a:pPr marL="633412" lvl="3" indent="0">
              <a:buNone/>
            </a:pPr>
            <a:r>
              <a:rPr lang="en-AU" sz="2000" i="1" dirty="0">
                <a:solidFill>
                  <a:schemeClr val="tx1">
                    <a:lumMod val="50000"/>
                  </a:schemeClr>
                </a:solidFill>
                <a:latin typeface="Calibri" panose="020F0502020204030204" pitchFamily="34" charset="0"/>
                <a:cs typeface="Calibri" panose="020F0502020204030204" pitchFamily="34" charset="0"/>
              </a:rPr>
              <a:t>PCA Response – The PCA does operate under the constitution and bylaws however after several instances it is clear the bylaws are not fit for purpose. The PCA are looking to introduce new bylaws for greater transparency, governance and administration practices.</a:t>
            </a:r>
            <a:endParaRPr lang="en-AU" sz="2000" dirty="0">
              <a:latin typeface="Calibri" panose="020F0502020204030204" pitchFamily="34" charset="0"/>
              <a:cs typeface="Calibri" panose="020F0502020204030204" pitchFamily="34" charset="0"/>
            </a:endParaRPr>
          </a:p>
          <a:p>
            <a:pPr marL="582612" lvl="1" indent="-342900"/>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85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21804" y="381000"/>
            <a:ext cx="8964490" cy="671736"/>
          </a:xfrm>
        </p:spPr>
        <p:txBody>
          <a:bodyPr>
            <a:noAutofit/>
          </a:bodyPr>
          <a:lstStyle/>
          <a:p>
            <a:r>
              <a:rPr lang="en-US" sz="4800" b="1" dirty="0">
                <a:latin typeface="Calibri" panose="020F0502020204030204" pitchFamily="34" charset="0"/>
                <a:cs typeface="Calibri" panose="020F0502020204030204" pitchFamily="34" charset="0"/>
              </a:rPr>
              <a:t>Presidents Report</a:t>
            </a:r>
          </a:p>
        </p:txBody>
      </p:sp>
      <p:sp>
        <p:nvSpPr>
          <p:cNvPr id="14" name="Content Placeholder 13"/>
          <p:cNvSpPr>
            <a:spLocks noGrp="1"/>
          </p:cNvSpPr>
          <p:nvPr>
            <p:ph idx="1"/>
          </p:nvPr>
        </p:nvSpPr>
        <p:spPr>
          <a:xfrm>
            <a:off x="765820" y="1295850"/>
            <a:ext cx="10585176" cy="5184576"/>
          </a:xfrm>
        </p:spPr>
        <p:txBody>
          <a:bodyPr>
            <a:normAutofit fontScale="70000" lnSpcReduction="20000"/>
          </a:bodyPr>
          <a:lstStyle/>
          <a:p>
            <a:r>
              <a:rPr lang="en-US" sz="2000" kern="1000" dirty="0">
                <a:effectLst/>
                <a:latin typeface="Calibri" panose="020F0502020204030204" pitchFamily="34" charset="0"/>
                <a:ea typeface="Cambria" panose="02040503050406030204" pitchFamily="18" charset="0"/>
                <a:cs typeface="Calibri" panose="020F0502020204030204" pitchFamily="34" charset="0"/>
              </a:rPr>
              <a:t>As you are all aware, I was elected as the President of the Peel Cricket Association at the last AGM in mid 2022. I was unfortunately the only nominee, but after watching from the outside I thought that I may be able to assist the association. My professional career has enabled me to develop many skills around sport governance and development which I have worked on sharing throughout the 22/23 season.</a:t>
            </a:r>
          </a:p>
          <a:p>
            <a:r>
              <a:rPr lang="en-US" sz="2000" kern="1000" dirty="0">
                <a:effectLst/>
                <a:latin typeface="Calibri" panose="020F0502020204030204" pitchFamily="34" charset="0"/>
                <a:ea typeface="Cambria" panose="02040503050406030204" pitchFamily="18" charset="0"/>
                <a:cs typeface="Calibri" panose="020F0502020204030204" pitchFamily="34" charset="0"/>
              </a:rPr>
              <a:t>Before I discuss areas that were the most challenging, I really wanted to highlight the many positive things that have happened throughout the 2022/23 season in the PCA.</a:t>
            </a:r>
          </a:p>
          <a:p>
            <a:r>
              <a:rPr lang="en-US" sz="2000" kern="1000" dirty="0">
                <a:effectLst/>
                <a:latin typeface="Calibri" panose="020F0502020204030204" pitchFamily="34" charset="0"/>
                <a:ea typeface="Cambria" panose="02040503050406030204" pitchFamily="18" charset="0"/>
                <a:cs typeface="Calibri" panose="020F0502020204030204" pitchFamily="34" charset="0"/>
              </a:rPr>
              <a:t>T20 cricket for B – F Grade</a:t>
            </a:r>
          </a:p>
          <a:p>
            <a:r>
              <a:rPr lang="en-US" sz="2000" kern="1000" dirty="0">
                <a:effectLst/>
                <a:latin typeface="Calibri" panose="020F0502020204030204" pitchFamily="34" charset="0"/>
                <a:ea typeface="Cambria" panose="02040503050406030204" pitchFamily="18" charset="0"/>
                <a:cs typeface="Calibri" panose="020F0502020204030204" pitchFamily="34" charset="0"/>
              </a:rPr>
              <a:t>Upgraded playing rules to Ladies T20</a:t>
            </a:r>
            <a:r>
              <a:rPr lang="en-AU" sz="2000" dirty="0">
                <a:effectLst/>
                <a:latin typeface="Calibri" panose="020F0502020204030204" pitchFamily="34" charset="0"/>
                <a:cs typeface="Calibri" panose="020F0502020204030204" pitchFamily="34" charset="0"/>
              </a:rPr>
              <a:t> </a:t>
            </a:r>
            <a:endParaRPr lang="en-AU" sz="2000" dirty="0">
              <a:latin typeface="Calibri" panose="020F0502020204030204" pitchFamily="34" charset="0"/>
              <a:cs typeface="Calibri" panose="020F0502020204030204" pitchFamily="34" charset="0"/>
            </a:endParaRPr>
          </a:p>
          <a:p>
            <a:r>
              <a:rPr lang="en-US" sz="2000" kern="1000" dirty="0">
                <a:effectLst/>
                <a:latin typeface="Calibri" panose="020F0502020204030204" pitchFamily="34" charset="0"/>
                <a:ea typeface="Cambria" panose="02040503050406030204" pitchFamily="18" charset="0"/>
                <a:cs typeface="Calibri" panose="020F0502020204030204" pitchFamily="34" charset="0"/>
              </a:rPr>
              <a:t>Two PCA Women’s teams entered in WACCB Women’s Country Week</a:t>
            </a:r>
            <a:r>
              <a:rPr lang="en-AU" sz="2000" dirty="0">
                <a:effectLst/>
                <a:latin typeface="Calibri" panose="020F0502020204030204" pitchFamily="34" charset="0"/>
                <a:cs typeface="Calibri" panose="020F0502020204030204" pitchFamily="34" charset="0"/>
              </a:rPr>
              <a:t> </a:t>
            </a:r>
          </a:p>
          <a:p>
            <a:r>
              <a:rPr lang="en-US" sz="2000" kern="1000" dirty="0">
                <a:effectLst/>
                <a:latin typeface="Calibri" panose="020F0502020204030204" pitchFamily="34" charset="0"/>
                <a:ea typeface="Cambria" panose="02040503050406030204" pitchFamily="18" charset="0"/>
                <a:cs typeface="Calibri" panose="020F0502020204030204" pitchFamily="34" charset="0"/>
              </a:rPr>
              <a:t>Umpire Development Pathway (Juniors / Seniors)</a:t>
            </a:r>
            <a:r>
              <a:rPr lang="en-AU" sz="2000" dirty="0">
                <a:effectLst/>
                <a:latin typeface="Calibri" panose="020F0502020204030204" pitchFamily="34" charset="0"/>
                <a:cs typeface="Calibri" panose="020F0502020204030204" pitchFamily="34" charset="0"/>
              </a:rPr>
              <a:t> </a:t>
            </a:r>
          </a:p>
          <a:p>
            <a:r>
              <a:rPr lang="en-US" sz="2000" kern="1000" dirty="0">
                <a:effectLst/>
                <a:latin typeface="Calibri" panose="020F0502020204030204" pitchFamily="34" charset="0"/>
                <a:ea typeface="Cambria" panose="02040503050406030204" pitchFamily="18" charset="0"/>
                <a:cs typeface="Calibri" panose="020F0502020204030204" pitchFamily="34" charset="0"/>
              </a:rPr>
              <a:t>Increased Media Presence</a:t>
            </a:r>
            <a:r>
              <a:rPr lang="en-AU" sz="2000" dirty="0">
                <a:effectLst/>
                <a:latin typeface="Calibri" panose="020F0502020204030204" pitchFamily="34" charset="0"/>
                <a:cs typeface="Calibri" panose="020F0502020204030204" pitchFamily="34" charset="0"/>
              </a:rPr>
              <a:t> </a:t>
            </a:r>
          </a:p>
          <a:p>
            <a:r>
              <a:rPr lang="en-US" sz="2000" kern="1000" dirty="0">
                <a:effectLst/>
                <a:latin typeface="Calibri" panose="020F0502020204030204" pitchFamily="34" charset="0"/>
                <a:ea typeface="Cambria" panose="02040503050406030204" pitchFamily="18" charset="0"/>
                <a:cs typeface="Calibri" panose="020F0502020204030204" pitchFamily="34" charset="0"/>
              </a:rPr>
              <a:t>Mitigation of WACCB change of senior /junior country week qualification rules</a:t>
            </a:r>
            <a:r>
              <a:rPr lang="en-AU" sz="2000" dirty="0">
                <a:effectLst/>
                <a:latin typeface="Calibri" panose="020F0502020204030204" pitchFamily="34" charset="0"/>
                <a:cs typeface="Calibri" panose="020F0502020204030204" pitchFamily="34" charset="0"/>
              </a:rPr>
              <a:t> </a:t>
            </a:r>
          </a:p>
          <a:p>
            <a:r>
              <a:rPr lang="en-US" sz="2000" kern="1000" dirty="0">
                <a:effectLst/>
                <a:latin typeface="Calibri" panose="020F0502020204030204" pitchFamily="34" charset="0"/>
                <a:ea typeface="Cambria" panose="02040503050406030204" pitchFamily="18" charset="0"/>
                <a:cs typeface="Calibri" panose="020F0502020204030204" pitchFamily="34" charset="0"/>
              </a:rPr>
              <a:t>Begin a process to affiliate the PCA with Cricket West</a:t>
            </a:r>
            <a:r>
              <a:rPr lang="en-AU" sz="2000" dirty="0">
                <a:effectLst/>
                <a:latin typeface="Calibri" panose="020F0502020204030204" pitchFamily="34" charset="0"/>
                <a:cs typeface="Calibri" panose="020F0502020204030204" pitchFamily="34" charset="0"/>
              </a:rPr>
              <a:t> </a:t>
            </a:r>
          </a:p>
          <a:p>
            <a:r>
              <a:rPr lang="en-US" sz="2000" kern="1000" dirty="0">
                <a:effectLst/>
                <a:latin typeface="Calibri" panose="020F0502020204030204" pitchFamily="34" charset="0"/>
                <a:ea typeface="Cambria" panose="02040503050406030204" pitchFamily="18" charset="0"/>
                <a:cs typeface="Calibri" panose="020F0502020204030204" pitchFamily="34" charset="0"/>
              </a:rPr>
              <a:t>Investigate a cheaper ball option (FOCUS)</a:t>
            </a:r>
            <a:r>
              <a:rPr lang="en-AU" sz="2000" dirty="0">
                <a:effectLst/>
                <a:latin typeface="Calibri" panose="020F0502020204030204" pitchFamily="34" charset="0"/>
                <a:cs typeface="Calibri" panose="020F0502020204030204" pitchFamily="34" charset="0"/>
              </a:rPr>
              <a:t> </a:t>
            </a:r>
          </a:p>
          <a:p>
            <a:r>
              <a:rPr lang="en-US" sz="2000" kern="1000" dirty="0">
                <a:effectLst/>
                <a:latin typeface="Calibri" panose="020F0502020204030204" pitchFamily="34" charset="0"/>
                <a:ea typeface="Cambria" panose="02040503050406030204" pitchFamily="18" charset="0"/>
                <a:cs typeface="Calibri" panose="020F0502020204030204" pitchFamily="34" charset="0"/>
              </a:rPr>
              <a:t>Awards Evening – Guest Speaker</a:t>
            </a:r>
            <a:r>
              <a:rPr lang="en-AU" sz="2000" dirty="0">
                <a:effectLst/>
                <a:latin typeface="Calibri" panose="020F0502020204030204" pitchFamily="34" charset="0"/>
                <a:cs typeface="Calibri" panose="020F0502020204030204" pitchFamily="34" charset="0"/>
              </a:rPr>
              <a:t> </a:t>
            </a:r>
          </a:p>
          <a:p>
            <a:r>
              <a:rPr lang="en-US" sz="2000" kern="1000" dirty="0">
                <a:effectLst/>
                <a:latin typeface="Calibri" panose="020F0502020204030204" pitchFamily="34" charset="0"/>
                <a:ea typeface="Cambria" panose="02040503050406030204" pitchFamily="18" charset="0"/>
                <a:cs typeface="Calibri" panose="020F0502020204030204" pitchFamily="34" charset="0"/>
              </a:rPr>
              <a:t>Recognition of a Charity to support each season</a:t>
            </a:r>
            <a:r>
              <a:rPr lang="en-AU" sz="2000" dirty="0">
                <a:effectLst/>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698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21804" y="381000"/>
            <a:ext cx="10441160" cy="671736"/>
          </a:xfrm>
        </p:spPr>
        <p:txBody>
          <a:bodyPr>
            <a:noAutofit/>
          </a:bodyPr>
          <a:lstStyle/>
          <a:p>
            <a:r>
              <a:rPr lang="en-US" sz="4800" b="1" dirty="0">
                <a:latin typeface="Calibri" panose="020F0502020204030204" pitchFamily="34" charset="0"/>
                <a:cs typeface="Calibri" panose="020F0502020204030204" pitchFamily="34" charset="0"/>
              </a:rPr>
              <a:t>Motions Submitted for Discussion</a:t>
            </a:r>
          </a:p>
        </p:txBody>
      </p:sp>
      <p:sp>
        <p:nvSpPr>
          <p:cNvPr id="4" name="Content Placeholder 13"/>
          <p:cNvSpPr>
            <a:spLocks noGrp="1"/>
          </p:cNvSpPr>
          <p:nvPr>
            <p:ph idx="1"/>
          </p:nvPr>
        </p:nvSpPr>
        <p:spPr>
          <a:xfrm>
            <a:off x="693812" y="1196752"/>
            <a:ext cx="10369152" cy="5328592"/>
          </a:xfrm>
        </p:spPr>
        <p:txBody>
          <a:bodyPr>
            <a:normAutofit lnSpcReduction="10000"/>
          </a:bodyPr>
          <a:lstStyle/>
          <a:p>
            <a:pPr marL="582612" lvl="1" indent="-342900"/>
            <a:r>
              <a:rPr lang="en-AU" sz="2400" dirty="0">
                <a:latin typeface="Calibri" panose="020F0502020204030204" pitchFamily="34" charset="0"/>
                <a:cs typeface="Calibri" panose="020F0502020204030204" pitchFamily="34" charset="0"/>
              </a:rPr>
              <a:t>Proposal to change points system for overseas players playing A Grade from 1 to 3 points.</a:t>
            </a:r>
          </a:p>
          <a:p>
            <a:pPr marL="633412" lvl="3" indent="0">
              <a:buNone/>
            </a:pPr>
            <a:r>
              <a:rPr lang="en-AU" sz="2000" i="1" dirty="0">
                <a:solidFill>
                  <a:schemeClr val="tx1">
                    <a:lumMod val="50000"/>
                  </a:schemeClr>
                </a:solidFill>
                <a:latin typeface="Calibri" panose="020F0502020204030204" pitchFamily="34" charset="0"/>
                <a:cs typeface="Calibri" panose="020F0502020204030204" pitchFamily="34" charset="0"/>
              </a:rPr>
              <a:t>PCA Response – Alternate player points system to be voted on.</a:t>
            </a:r>
          </a:p>
          <a:p>
            <a:pPr marL="582612" lvl="1" indent="-342900"/>
            <a:r>
              <a:rPr lang="en-AU" sz="2400" dirty="0">
                <a:latin typeface="Calibri" panose="020F0502020204030204" pitchFamily="34" charset="0"/>
                <a:cs typeface="Calibri" panose="020F0502020204030204" pitchFamily="34" charset="0"/>
              </a:rPr>
              <a:t>Which cricket balls are PCA planning to use in 23/24 season?</a:t>
            </a:r>
          </a:p>
          <a:p>
            <a:pPr marL="633412" lvl="3" indent="0">
              <a:buNone/>
            </a:pPr>
            <a:r>
              <a:rPr lang="en-AU" sz="2000" i="1" dirty="0">
                <a:solidFill>
                  <a:schemeClr val="tx1">
                    <a:lumMod val="50000"/>
                  </a:schemeClr>
                </a:solidFill>
                <a:latin typeface="Calibri" panose="020F0502020204030204" pitchFamily="34" charset="0"/>
                <a:cs typeface="Calibri" panose="020F0502020204030204" pitchFamily="34" charset="0"/>
              </a:rPr>
              <a:t>PCA Response – Kookaburra Balls</a:t>
            </a:r>
            <a:endParaRPr lang="en-AU" sz="2000" dirty="0">
              <a:latin typeface="Calibri" panose="020F0502020204030204" pitchFamily="34" charset="0"/>
              <a:cs typeface="Calibri" panose="020F0502020204030204" pitchFamily="34" charset="0"/>
            </a:endParaRPr>
          </a:p>
          <a:p>
            <a:pPr marL="582612" lvl="1" indent="-342900"/>
            <a:r>
              <a:rPr lang="en-AU" sz="2400" dirty="0">
                <a:latin typeface="Calibri" panose="020F0502020204030204" pitchFamily="34" charset="0"/>
                <a:cs typeface="Calibri" panose="020F0502020204030204" pitchFamily="34" charset="0"/>
              </a:rPr>
              <a:t>PCA / PJCA Merger discussion – Discussion on how a merger would look between the PCA and PJCA. Formal working relationship to be formed in the interim (or event that a merger does not occur) to ensure alignment between the 2 associations. </a:t>
            </a:r>
          </a:p>
          <a:p>
            <a:pPr marL="633412" lvl="3" indent="0">
              <a:buNone/>
            </a:pPr>
            <a:r>
              <a:rPr lang="en-AU" sz="2000" i="1" dirty="0">
                <a:solidFill>
                  <a:schemeClr val="tx1">
                    <a:lumMod val="50000"/>
                  </a:schemeClr>
                </a:solidFill>
                <a:latin typeface="Calibri" panose="020F0502020204030204" pitchFamily="34" charset="0"/>
                <a:cs typeface="Calibri" panose="020F0502020204030204" pitchFamily="34" charset="0"/>
              </a:rPr>
              <a:t>PCA Response – Agreed that a good relationship with the PJCA is required for the continual growth and development of cricket in the region. PJCA representatives in attendance agree that all parties will work together to form this relationship and to discuss what a merger may look like.</a:t>
            </a:r>
          </a:p>
          <a:p>
            <a:pPr marL="582612" lvl="1" indent="-342900"/>
            <a:r>
              <a:rPr lang="en-AU" sz="2400" dirty="0">
                <a:latin typeface="Calibri" panose="020F0502020204030204" pitchFamily="34" charset="0"/>
                <a:cs typeface="Calibri" panose="020F0502020204030204" pitchFamily="34" charset="0"/>
              </a:rPr>
              <a:t>2023/24 Season Calendar – Country Week break, 2 week finals series, season length, etc..</a:t>
            </a:r>
          </a:p>
          <a:p>
            <a:pPr marL="633412" lvl="3" indent="0">
              <a:buNone/>
            </a:pPr>
            <a:r>
              <a:rPr lang="en-AU" sz="2000" i="1" dirty="0">
                <a:solidFill>
                  <a:schemeClr val="tx1">
                    <a:lumMod val="50000"/>
                  </a:schemeClr>
                </a:solidFill>
                <a:latin typeface="Calibri" panose="020F0502020204030204" pitchFamily="34" charset="0"/>
                <a:cs typeface="Calibri" panose="020F0502020204030204" pitchFamily="34" charset="0"/>
              </a:rPr>
              <a:t>PCA Response – Calendar to be developed and shared prior to season commencement.</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988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21804" y="381000"/>
            <a:ext cx="10441160" cy="671736"/>
          </a:xfrm>
        </p:spPr>
        <p:txBody>
          <a:bodyPr>
            <a:noAutofit/>
          </a:bodyPr>
          <a:lstStyle/>
          <a:p>
            <a:r>
              <a:rPr lang="en-US" sz="4800" b="1" dirty="0">
                <a:latin typeface="Calibri" panose="020F0502020204030204" pitchFamily="34" charset="0"/>
                <a:cs typeface="Calibri" panose="020F0502020204030204" pitchFamily="34" charset="0"/>
              </a:rPr>
              <a:t>Motions Submitted for Discussion</a:t>
            </a:r>
          </a:p>
        </p:txBody>
      </p:sp>
      <p:sp>
        <p:nvSpPr>
          <p:cNvPr id="4" name="Content Placeholder 13"/>
          <p:cNvSpPr>
            <a:spLocks noGrp="1"/>
          </p:cNvSpPr>
          <p:nvPr>
            <p:ph idx="1"/>
          </p:nvPr>
        </p:nvSpPr>
        <p:spPr>
          <a:xfrm>
            <a:off x="693812" y="1196752"/>
            <a:ext cx="10369152" cy="5328592"/>
          </a:xfrm>
        </p:spPr>
        <p:txBody>
          <a:bodyPr>
            <a:normAutofit/>
          </a:bodyPr>
          <a:lstStyle/>
          <a:p>
            <a:pPr marL="582612" lvl="1" indent="-342900"/>
            <a:r>
              <a:rPr lang="en-AU" sz="2400" dirty="0">
                <a:latin typeface="Calibri" panose="020F0502020204030204" pitchFamily="34" charset="0"/>
                <a:cs typeface="Calibri" panose="020F0502020204030204" pitchFamily="34" charset="0"/>
              </a:rPr>
              <a:t>The Peel Country Cricket Future directions report advises that Rockingham clubs join the Southwest Metro Comp etc..   How do the PCA envisage the competition format over the next couple of years?</a:t>
            </a:r>
          </a:p>
          <a:p>
            <a:pPr marL="633412" lvl="3" indent="0">
              <a:buNone/>
            </a:pPr>
            <a:r>
              <a:rPr lang="en-AU" sz="2000" i="1" dirty="0">
                <a:solidFill>
                  <a:schemeClr val="tx1">
                    <a:lumMod val="50000"/>
                  </a:schemeClr>
                </a:solidFill>
                <a:latin typeface="Calibri" panose="020F0502020204030204" pitchFamily="34" charset="0"/>
                <a:cs typeface="Calibri" panose="020F0502020204030204" pitchFamily="34" charset="0"/>
              </a:rPr>
              <a:t>PCA Response - An interim update on the progression of the recommendations detailed in the report shall be shared in due course.</a:t>
            </a:r>
          </a:p>
          <a:p>
            <a:pPr marL="239712" lvl="1"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8685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p:cNvSpPr txBox="1">
            <a:spLocks/>
          </p:cNvSpPr>
          <p:nvPr/>
        </p:nvSpPr>
        <p:spPr>
          <a:xfrm>
            <a:off x="1269876" y="2132856"/>
            <a:ext cx="9144001" cy="671736"/>
          </a:xfrm>
          <a:prstGeom prst="rect">
            <a:avLst/>
          </a:prstGeom>
        </p:spPr>
        <p:txBody>
          <a:bodyPr>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US" sz="6000" b="1" dirty="0">
                <a:latin typeface="Calibri" panose="020F0502020204030204" pitchFamily="34" charset="0"/>
                <a:cs typeface="Calibri" panose="020F0502020204030204" pitchFamily="34" charset="0"/>
              </a:rPr>
              <a:t>Meeting Closed</a:t>
            </a:r>
          </a:p>
          <a:p>
            <a:endParaRPr lang="en-US" sz="6000" b="1" dirty="0">
              <a:latin typeface="Calibri" panose="020F0502020204030204" pitchFamily="34" charset="0"/>
              <a:cs typeface="Calibri" panose="020F0502020204030204" pitchFamily="34" charset="0"/>
            </a:endParaRPr>
          </a:p>
          <a:p>
            <a:r>
              <a:rPr lang="en-US" sz="4000" b="1" dirty="0">
                <a:latin typeface="Calibri" panose="020F0502020204030204" pitchFamily="34" charset="0"/>
                <a:cs typeface="Calibri" panose="020F0502020204030204" pitchFamily="34" charset="0"/>
              </a:rPr>
              <a:t>Thank You for attending the 2023 AGM</a:t>
            </a:r>
          </a:p>
        </p:txBody>
      </p:sp>
    </p:spTree>
    <p:extLst>
      <p:ext uri="{BB962C8B-B14F-4D97-AF65-F5344CB8AC3E}">
        <p14:creationId xmlns:p14="http://schemas.microsoft.com/office/powerpoint/2010/main" val="173572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21804" y="381000"/>
            <a:ext cx="8964490" cy="671736"/>
          </a:xfrm>
        </p:spPr>
        <p:txBody>
          <a:bodyPr>
            <a:noAutofit/>
          </a:bodyPr>
          <a:lstStyle/>
          <a:p>
            <a:r>
              <a:rPr lang="en-US" sz="4800" b="1" dirty="0">
                <a:latin typeface="Calibri" panose="020F0502020204030204" pitchFamily="34" charset="0"/>
                <a:cs typeface="Calibri" panose="020F0502020204030204" pitchFamily="34" charset="0"/>
              </a:rPr>
              <a:t>Presidents Report contd.</a:t>
            </a:r>
          </a:p>
        </p:txBody>
      </p:sp>
      <p:sp>
        <p:nvSpPr>
          <p:cNvPr id="14" name="Content Placeholder 13"/>
          <p:cNvSpPr>
            <a:spLocks noGrp="1"/>
          </p:cNvSpPr>
          <p:nvPr>
            <p:ph idx="1"/>
          </p:nvPr>
        </p:nvSpPr>
        <p:spPr>
          <a:xfrm>
            <a:off x="765820" y="1292424"/>
            <a:ext cx="10585176" cy="5184576"/>
          </a:xfrm>
        </p:spPr>
        <p:txBody>
          <a:bodyPr>
            <a:normAutofit fontScale="85000" lnSpcReduction="20000"/>
          </a:bodyPr>
          <a:lstStyle/>
          <a:p>
            <a:endParaRPr lang="en-US" sz="1600" kern="1000" dirty="0">
              <a:effectLst/>
              <a:latin typeface="Calibri" panose="020F0502020204030204" pitchFamily="34" charset="0"/>
              <a:ea typeface="Cambria" panose="02040503050406030204" pitchFamily="18" charset="0"/>
              <a:cs typeface="Calibri" panose="020F0502020204030204" pitchFamily="34" charset="0"/>
            </a:endParaRPr>
          </a:p>
          <a:p>
            <a:pPr marL="0" indent="0">
              <a:lnSpc>
                <a:spcPct val="120000"/>
              </a:lnSpc>
              <a:spcBef>
                <a:spcPts val="200"/>
              </a:spcBef>
              <a:spcAft>
                <a:spcPts val="800"/>
              </a:spcAft>
              <a:buNone/>
            </a:pPr>
            <a:r>
              <a:rPr lang="en-US" sz="1600" kern="1000" dirty="0">
                <a:effectLst/>
                <a:latin typeface="Calibri" panose="020F0502020204030204" pitchFamily="34" charset="0"/>
                <a:ea typeface="Cambria" panose="02040503050406030204" pitchFamily="18" charset="0"/>
                <a:cs typeface="Calibri" panose="020F0502020204030204" pitchFamily="34" charset="0"/>
              </a:rPr>
              <a:t>All of this has been progressing in the background whilst an undermanned PCA Committee &amp; Executive has worked through many challenges throughout the season.</a:t>
            </a:r>
            <a:endParaRPr lang="en-AU" sz="1600" kern="1000" dirty="0">
              <a:effectLst/>
              <a:latin typeface="Calibri" panose="020F0502020204030204" pitchFamily="34" charset="0"/>
              <a:ea typeface="Cambria" panose="02040503050406030204" pitchFamily="18" charset="0"/>
              <a:cs typeface="Calibri" panose="020F0502020204030204" pitchFamily="34" charset="0"/>
            </a:endParaRPr>
          </a:p>
          <a:p>
            <a:pPr marL="0" indent="0">
              <a:lnSpc>
                <a:spcPct val="120000"/>
              </a:lnSpc>
              <a:spcBef>
                <a:spcPts val="200"/>
              </a:spcBef>
              <a:spcAft>
                <a:spcPts val="800"/>
              </a:spcAft>
              <a:buNone/>
            </a:pPr>
            <a:r>
              <a:rPr lang="en-US" sz="1600" kern="1000" dirty="0">
                <a:effectLst/>
                <a:latin typeface="Calibri" panose="020F0502020204030204" pitchFamily="34" charset="0"/>
                <a:ea typeface="Cambria" panose="02040503050406030204" pitchFamily="18" charset="0"/>
                <a:cs typeface="Calibri" panose="020F0502020204030204" pitchFamily="34" charset="0"/>
              </a:rPr>
              <a:t>Challenges such as but not limited to:</a:t>
            </a:r>
            <a:endParaRPr lang="en-AU" sz="1600" kern="1000" dirty="0">
              <a:effectLst/>
              <a:latin typeface="Calibri" panose="020F0502020204030204" pitchFamily="34" charset="0"/>
              <a:ea typeface="Cambria" panose="02040503050406030204" pitchFamily="18" charset="0"/>
              <a:cs typeface="Calibri" panose="020F0502020204030204" pitchFamily="34" charset="0"/>
            </a:endParaRPr>
          </a:p>
          <a:p>
            <a:pPr marL="342900" lvl="0" indent="-342900">
              <a:lnSpc>
                <a:spcPct val="120000"/>
              </a:lnSpc>
              <a:spcBef>
                <a:spcPts val="200"/>
              </a:spcBef>
              <a:buFont typeface="Symbol" pitchFamily="2" charset="2"/>
              <a:buChar char=""/>
            </a:pPr>
            <a:r>
              <a:rPr lang="en-US" sz="1600" kern="1000" dirty="0">
                <a:effectLst/>
                <a:latin typeface="Calibri" panose="020F0502020204030204" pitchFamily="34" charset="0"/>
                <a:ea typeface="Cambria" panose="02040503050406030204" pitchFamily="18" charset="0"/>
                <a:cs typeface="Calibri" panose="020F0502020204030204" pitchFamily="34" charset="0"/>
              </a:rPr>
              <a:t>Worsening player behavior (including umpire abuse, player abuse, equipment abuse)</a:t>
            </a:r>
            <a:endParaRPr lang="en-AU" sz="1600" kern="1000" dirty="0">
              <a:effectLst/>
              <a:latin typeface="Calibri" panose="020F0502020204030204" pitchFamily="34" charset="0"/>
              <a:ea typeface="Cambria" panose="02040503050406030204" pitchFamily="18" charset="0"/>
              <a:cs typeface="Calibri" panose="020F0502020204030204" pitchFamily="34" charset="0"/>
            </a:endParaRPr>
          </a:p>
          <a:p>
            <a:pPr marL="342900" lvl="0" indent="-342900">
              <a:lnSpc>
                <a:spcPct val="120000"/>
              </a:lnSpc>
              <a:buFont typeface="Symbol" pitchFamily="2" charset="2"/>
              <a:buChar char=""/>
            </a:pPr>
            <a:r>
              <a:rPr lang="en-US" sz="1600" kern="1000" dirty="0">
                <a:effectLst/>
                <a:latin typeface="Calibri" panose="020F0502020204030204" pitchFamily="34" charset="0"/>
                <a:ea typeface="Cambria" panose="02040503050406030204" pitchFamily="18" charset="0"/>
                <a:cs typeface="Calibri" panose="020F0502020204030204" pitchFamily="34" charset="0"/>
              </a:rPr>
              <a:t>Social media policy breaches</a:t>
            </a:r>
            <a:endParaRPr lang="en-AU" sz="1600" kern="1000" dirty="0">
              <a:effectLst/>
              <a:latin typeface="Calibri" panose="020F0502020204030204" pitchFamily="34" charset="0"/>
              <a:ea typeface="Cambria" panose="02040503050406030204" pitchFamily="18" charset="0"/>
              <a:cs typeface="Calibri" panose="020F0502020204030204" pitchFamily="34" charset="0"/>
            </a:endParaRPr>
          </a:p>
          <a:p>
            <a:pPr marL="342900" lvl="0" indent="-342900">
              <a:lnSpc>
                <a:spcPct val="120000"/>
              </a:lnSpc>
              <a:buFont typeface="Symbol" pitchFamily="2" charset="2"/>
              <a:buChar char=""/>
            </a:pPr>
            <a:r>
              <a:rPr lang="en-US" sz="1600" kern="1000" dirty="0">
                <a:effectLst/>
                <a:latin typeface="Calibri" panose="020F0502020204030204" pitchFamily="34" charset="0"/>
                <a:ea typeface="Cambria" panose="02040503050406030204" pitchFamily="18" charset="0"/>
                <a:cs typeface="Calibri" panose="020F0502020204030204" pitchFamily="34" charset="0"/>
              </a:rPr>
              <a:t>PCA By Law Breaches by clubs/players</a:t>
            </a:r>
            <a:endParaRPr lang="en-AU" sz="1600" kern="1000" dirty="0">
              <a:effectLst/>
              <a:latin typeface="Calibri" panose="020F0502020204030204" pitchFamily="34" charset="0"/>
              <a:ea typeface="Cambria" panose="02040503050406030204" pitchFamily="18" charset="0"/>
              <a:cs typeface="Calibri" panose="020F0502020204030204" pitchFamily="34" charset="0"/>
            </a:endParaRPr>
          </a:p>
          <a:p>
            <a:pPr marL="342900" lvl="0" indent="-342900">
              <a:lnSpc>
                <a:spcPct val="120000"/>
              </a:lnSpc>
              <a:buFont typeface="Symbol" pitchFamily="2" charset="2"/>
              <a:buChar char=""/>
            </a:pPr>
            <a:r>
              <a:rPr lang="en-US" sz="1600" kern="1000" dirty="0">
                <a:effectLst/>
                <a:latin typeface="Calibri" panose="020F0502020204030204" pitchFamily="34" charset="0"/>
                <a:ea typeface="Cambria" panose="02040503050406030204" pitchFamily="18" charset="0"/>
                <a:cs typeface="Calibri" panose="020F0502020204030204" pitchFamily="34" charset="0"/>
              </a:rPr>
              <a:t>Club disputes (with the association / executive) and with players and other clubs</a:t>
            </a:r>
            <a:endParaRPr lang="en-AU" sz="1600" kern="1000" dirty="0">
              <a:effectLst/>
              <a:latin typeface="Calibri" panose="020F0502020204030204" pitchFamily="34" charset="0"/>
              <a:ea typeface="Cambria" panose="02040503050406030204" pitchFamily="18" charset="0"/>
              <a:cs typeface="Calibri" panose="020F0502020204030204" pitchFamily="34" charset="0"/>
            </a:endParaRPr>
          </a:p>
          <a:p>
            <a:pPr marL="342900" lvl="0" indent="-342900">
              <a:lnSpc>
                <a:spcPct val="120000"/>
              </a:lnSpc>
              <a:buFont typeface="Symbol" pitchFamily="2" charset="2"/>
              <a:buChar char=""/>
            </a:pPr>
            <a:r>
              <a:rPr lang="en-US" sz="1600" kern="1000" dirty="0">
                <a:effectLst/>
                <a:latin typeface="Calibri" panose="020F0502020204030204" pitchFamily="34" charset="0"/>
                <a:ea typeface="Cambria" panose="02040503050406030204" pitchFamily="18" charset="0"/>
                <a:cs typeface="Calibri" panose="020F0502020204030204" pitchFamily="34" charset="0"/>
              </a:rPr>
              <a:t>Scheduling / logistical issues</a:t>
            </a:r>
            <a:endParaRPr lang="en-AU" sz="1600" kern="1000" dirty="0">
              <a:effectLst/>
              <a:latin typeface="Calibri" panose="020F0502020204030204" pitchFamily="34" charset="0"/>
              <a:ea typeface="Cambria" panose="02040503050406030204" pitchFamily="18" charset="0"/>
              <a:cs typeface="Calibri" panose="020F0502020204030204" pitchFamily="34" charset="0"/>
            </a:endParaRPr>
          </a:p>
          <a:p>
            <a:pPr marL="342900" lvl="0" indent="-342900">
              <a:lnSpc>
                <a:spcPct val="120000"/>
              </a:lnSpc>
              <a:buFont typeface="Symbol" pitchFamily="2" charset="2"/>
              <a:buChar char=""/>
            </a:pPr>
            <a:r>
              <a:rPr lang="en-US" sz="1600" kern="1000" dirty="0">
                <a:effectLst/>
                <a:latin typeface="Calibri" panose="020F0502020204030204" pitchFamily="34" charset="0"/>
                <a:ea typeface="Cambria" panose="02040503050406030204" pitchFamily="18" charset="0"/>
                <a:cs typeface="Calibri" panose="020F0502020204030204" pitchFamily="34" charset="0"/>
              </a:rPr>
              <a:t>Player registration issues / challenges</a:t>
            </a:r>
            <a:endParaRPr lang="en-AU" sz="1600" kern="1000" dirty="0">
              <a:effectLst/>
              <a:latin typeface="Calibri" panose="020F0502020204030204" pitchFamily="34" charset="0"/>
              <a:ea typeface="Cambria" panose="02040503050406030204" pitchFamily="18" charset="0"/>
              <a:cs typeface="Calibri" panose="020F0502020204030204" pitchFamily="34" charset="0"/>
            </a:endParaRPr>
          </a:p>
          <a:p>
            <a:pPr marL="342900" lvl="0" indent="-342900">
              <a:lnSpc>
                <a:spcPct val="120000"/>
              </a:lnSpc>
              <a:spcAft>
                <a:spcPts val="800"/>
              </a:spcAft>
              <a:buFont typeface="Symbol" pitchFamily="2" charset="2"/>
              <a:buChar char=""/>
            </a:pPr>
            <a:r>
              <a:rPr lang="en-US" sz="1600" kern="1000" dirty="0">
                <a:effectLst/>
                <a:latin typeface="Calibri" panose="020F0502020204030204" pitchFamily="34" charset="0"/>
                <a:ea typeface="Cambria" panose="02040503050406030204" pitchFamily="18" charset="0"/>
                <a:cs typeface="Calibri" panose="020F0502020204030204" pitchFamily="34" charset="0"/>
              </a:rPr>
              <a:t>Operational procedures and By Laws / constitution not fit for purpose (these were inherited)</a:t>
            </a:r>
            <a:endParaRPr lang="en-AU" sz="1600" kern="1000" dirty="0">
              <a:effectLst/>
              <a:latin typeface="Calibri" panose="020F0502020204030204" pitchFamily="34" charset="0"/>
              <a:ea typeface="Cambria" panose="02040503050406030204" pitchFamily="18" charset="0"/>
              <a:cs typeface="Calibri" panose="020F0502020204030204" pitchFamily="34" charset="0"/>
            </a:endParaRPr>
          </a:p>
          <a:p>
            <a:pPr marL="0" indent="0">
              <a:lnSpc>
                <a:spcPct val="120000"/>
              </a:lnSpc>
              <a:spcBef>
                <a:spcPts val="200"/>
              </a:spcBef>
              <a:spcAft>
                <a:spcPts val="800"/>
              </a:spcAft>
              <a:buNone/>
            </a:pPr>
            <a:r>
              <a:rPr lang="en-US" sz="1600" kern="1000" dirty="0">
                <a:effectLst/>
                <a:latin typeface="Calibri" panose="020F0502020204030204" pitchFamily="34" charset="0"/>
                <a:ea typeface="Cambria" panose="02040503050406030204" pitchFamily="18" charset="0"/>
                <a:cs typeface="Calibri" panose="020F0502020204030204" pitchFamily="34" charset="0"/>
              </a:rPr>
              <a:t>Always remember that the PCA is YOUR association. Every single person involved with every club that plays in the association is in fact THE ASSOCIATION. The executive and management committee is elected at the AGM as per the constitution and when elected is empowered to administer the PCA in accordance with the constitution and its By Laws.</a:t>
            </a:r>
            <a:endParaRPr lang="en-AU" sz="1600" kern="1000" dirty="0">
              <a:effectLst/>
              <a:latin typeface="Calibri" panose="020F0502020204030204" pitchFamily="34" charset="0"/>
              <a:ea typeface="Cambria" panose="02040503050406030204" pitchFamily="18"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232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21804" y="381000"/>
            <a:ext cx="8964490" cy="671736"/>
          </a:xfrm>
        </p:spPr>
        <p:txBody>
          <a:bodyPr>
            <a:noAutofit/>
          </a:bodyPr>
          <a:lstStyle/>
          <a:p>
            <a:r>
              <a:rPr lang="en-US" sz="4800" b="1" dirty="0">
                <a:latin typeface="Calibri" panose="020F0502020204030204" pitchFamily="34" charset="0"/>
                <a:cs typeface="Calibri" panose="020F0502020204030204" pitchFamily="34" charset="0"/>
              </a:rPr>
              <a:t>Treasurers Report</a:t>
            </a:r>
          </a:p>
        </p:txBody>
      </p:sp>
      <p:graphicFrame>
        <p:nvGraphicFramePr>
          <p:cNvPr id="2" name="Table 1">
            <a:extLst>
              <a:ext uri="{FF2B5EF4-FFF2-40B4-BE49-F238E27FC236}">
                <a16:creationId xmlns:a16="http://schemas.microsoft.com/office/drawing/2014/main" id="{AD4529C3-9BC6-466F-B3D4-B661326B5046}"/>
              </a:ext>
            </a:extLst>
          </p:cNvPr>
          <p:cNvGraphicFramePr>
            <a:graphicFrameLocks noGrp="1"/>
          </p:cNvGraphicFramePr>
          <p:nvPr>
            <p:extLst>
              <p:ext uri="{D42A27DB-BD31-4B8C-83A1-F6EECF244321}">
                <p14:modId xmlns:p14="http://schemas.microsoft.com/office/powerpoint/2010/main" val="1303204413"/>
              </p:ext>
            </p:extLst>
          </p:nvPr>
        </p:nvGraphicFramePr>
        <p:xfrm>
          <a:off x="6670476" y="1196752"/>
          <a:ext cx="5400600" cy="2808312"/>
        </p:xfrm>
        <a:graphic>
          <a:graphicData uri="http://schemas.openxmlformats.org/drawingml/2006/table">
            <a:tbl>
              <a:tblPr/>
              <a:tblGrid>
                <a:gridCol w="2806440">
                  <a:extLst>
                    <a:ext uri="{9D8B030D-6E8A-4147-A177-3AD203B41FA5}">
                      <a16:colId xmlns:a16="http://schemas.microsoft.com/office/drawing/2014/main" val="2760249921"/>
                    </a:ext>
                  </a:extLst>
                </a:gridCol>
                <a:gridCol w="750912">
                  <a:extLst>
                    <a:ext uri="{9D8B030D-6E8A-4147-A177-3AD203B41FA5}">
                      <a16:colId xmlns:a16="http://schemas.microsoft.com/office/drawing/2014/main" val="1552606175"/>
                    </a:ext>
                  </a:extLst>
                </a:gridCol>
                <a:gridCol w="1843248">
                  <a:extLst>
                    <a:ext uri="{9D8B030D-6E8A-4147-A177-3AD203B41FA5}">
                      <a16:colId xmlns:a16="http://schemas.microsoft.com/office/drawing/2014/main" val="2429021455"/>
                    </a:ext>
                  </a:extLst>
                </a:gridCol>
              </a:tblGrid>
              <a:tr h="360040">
                <a:tc gridSpan="3">
                  <a:txBody>
                    <a:bodyPr/>
                    <a:lstStyle/>
                    <a:p>
                      <a:pPr algn="ctr" fontAlgn="b"/>
                      <a:r>
                        <a:rPr lang="en-AU" sz="1800" b="1" i="0" u="none" strike="noStrike" dirty="0">
                          <a:solidFill>
                            <a:schemeClr val="tx1"/>
                          </a:solidFill>
                          <a:effectLst/>
                          <a:latin typeface="Calibri" panose="020F0502020204030204" pitchFamily="34" charset="0"/>
                        </a:rPr>
                        <a:t>PCA Income 2022/23</a:t>
                      </a:r>
                    </a:p>
                  </a:txBody>
                  <a:tcPr marL="9525" marR="9525" marT="9525"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377772438"/>
                  </a:ext>
                </a:extLst>
              </a:tr>
              <a:tr h="53115">
                <a:tc>
                  <a:txBody>
                    <a:bodyPr/>
                    <a:lstStyle/>
                    <a:p>
                      <a:pPr algn="l" fontAlgn="b"/>
                      <a:r>
                        <a:rPr lang="en-AU" sz="1050" b="1" i="0" u="none" strike="noStrike" dirty="0">
                          <a:solidFill>
                            <a:schemeClr val="tx1"/>
                          </a:solidFill>
                          <a:effectLst/>
                          <a:latin typeface="Calibri" panose="020F0502020204030204" pitchFamily="34" charset="0"/>
                        </a:rPr>
                        <a:t>INCOME</a:t>
                      </a:r>
                    </a:p>
                  </a:txBody>
                  <a:tcPr marL="9525" marR="9525" marT="9525" marB="0" anchor="b">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a:solidFill>
                            <a:schemeClr val="tx1"/>
                          </a:solidFill>
                          <a:effectLst/>
                          <a:latin typeface="Calibri" panose="020F0502020204030204" pitchFamily="34" charset="0"/>
                        </a:rPr>
                        <a:t> </a:t>
                      </a:r>
                    </a:p>
                  </a:txBody>
                  <a:tcPr marL="9525" marR="9525" marT="9525" marB="0" anchor="b">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a:solidFill>
                            <a:schemeClr val="tx1"/>
                          </a:solidFill>
                          <a:effectLst/>
                          <a:latin typeface="Calibri" panose="020F0502020204030204" pitchFamily="34" charset="0"/>
                        </a:rPr>
                        <a:t>COMMENTS</a:t>
                      </a:r>
                    </a:p>
                  </a:txBody>
                  <a:tcPr marL="9525" marR="9525" marT="9525" marB="0" anchor="b">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5935578"/>
                  </a:ext>
                </a:extLst>
              </a:tr>
              <a:tr h="53115">
                <a:tc>
                  <a:txBody>
                    <a:bodyPr/>
                    <a:lstStyle/>
                    <a:p>
                      <a:pPr algn="l" fontAlgn="b"/>
                      <a:r>
                        <a:rPr lang="en-AU" sz="1050" b="0" i="0" u="none" strike="noStrike" dirty="0">
                          <a:solidFill>
                            <a:schemeClr val="tx1"/>
                          </a:solidFill>
                          <a:effectLst/>
                          <a:latin typeface="Calibri" panose="020F0502020204030204" pitchFamily="34" charset="0"/>
                        </a:rPr>
                        <a:t>NOMINATION &amp; AFFILIATION FEES</a:t>
                      </a:r>
                    </a:p>
                  </a:txBody>
                  <a:tcPr marL="9525" marR="9525" marT="9525" marB="0" anchor="b">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$77,700.00</a:t>
                      </a:r>
                    </a:p>
                  </a:txBody>
                  <a:tcPr marL="9525" marR="9525" marT="9525" marB="0" anchor="b">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 </a:t>
                      </a:r>
                    </a:p>
                  </a:txBody>
                  <a:tcPr marL="9525" marR="9525" marT="9525" marB="0" anchor="b">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3907437"/>
                  </a:ext>
                </a:extLst>
              </a:tr>
              <a:tr h="53115">
                <a:tc>
                  <a:txBody>
                    <a:bodyPr/>
                    <a:lstStyle/>
                    <a:p>
                      <a:pPr algn="l" fontAlgn="b"/>
                      <a:r>
                        <a:rPr lang="en-AU" sz="1050" b="0" i="0" u="none" strike="noStrike" dirty="0">
                          <a:solidFill>
                            <a:schemeClr val="tx1"/>
                          </a:solidFill>
                          <a:effectLst/>
                          <a:latin typeface="Calibri" panose="020F0502020204030204" pitchFamily="34" charset="0"/>
                        </a:rPr>
                        <a:t>KOOKABURRA  SPONSORSHIP</a:t>
                      </a:r>
                    </a:p>
                  </a:txBody>
                  <a:tcPr marL="9525" marR="9525" marT="9525" marB="0" anchor="b">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$2,000.00</a:t>
                      </a:r>
                    </a:p>
                  </a:txBody>
                  <a:tcPr marL="9525" marR="9525" marT="9525" marB="0" anchor="b">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$1150 TO COME</a:t>
                      </a:r>
                    </a:p>
                  </a:txBody>
                  <a:tcPr marL="9525" marR="9525" marT="9525" marB="0" anchor="b">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9875728"/>
                  </a:ext>
                </a:extLst>
              </a:tr>
              <a:tr h="53115">
                <a:tc>
                  <a:txBody>
                    <a:bodyPr/>
                    <a:lstStyle/>
                    <a:p>
                      <a:pPr algn="l" fontAlgn="b"/>
                      <a:r>
                        <a:rPr lang="en-AU" sz="1050" b="0" i="0" u="none" strike="noStrike" dirty="0">
                          <a:solidFill>
                            <a:schemeClr val="tx1"/>
                          </a:solidFill>
                          <a:effectLst/>
                          <a:latin typeface="Calibri" panose="020F0502020204030204" pitchFamily="34" charset="0"/>
                        </a:rPr>
                        <a:t>RETRAVISION SPONSORSHIP</a:t>
                      </a:r>
                    </a:p>
                  </a:txBody>
                  <a:tcPr marL="9525" marR="9525" marT="9525" marB="0" anchor="b">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$3,500.00</a:t>
                      </a:r>
                    </a:p>
                  </a:txBody>
                  <a:tcPr marL="9525" marR="9525" marT="9525" marB="0" anchor="b">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 </a:t>
                      </a:r>
                    </a:p>
                  </a:txBody>
                  <a:tcPr marL="9525" marR="9525" marT="9525" marB="0" anchor="b">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9681412"/>
                  </a:ext>
                </a:extLst>
              </a:tr>
              <a:tr h="53115">
                <a:tc>
                  <a:txBody>
                    <a:bodyPr/>
                    <a:lstStyle/>
                    <a:p>
                      <a:pPr algn="l" fontAlgn="b"/>
                      <a:r>
                        <a:rPr lang="en-AU" sz="1050" b="0" i="0" u="none" strike="noStrike" dirty="0">
                          <a:solidFill>
                            <a:schemeClr val="tx1"/>
                          </a:solidFill>
                          <a:effectLst/>
                          <a:latin typeface="Calibri" panose="020F0502020204030204" pitchFamily="34" charset="0"/>
                        </a:rPr>
                        <a:t>WIND UP FUNDRAISER</a:t>
                      </a:r>
                    </a:p>
                  </a:txBody>
                  <a:tcPr marL="9525" marR="9525" marT="9525" marB="0" anchor="b">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$700.00</a:t>
                      </a:r>
                    </a:p>
                  </a:txBody>
                  <a:tcPr marL="9525" marR="9525" marT="9525" marB="0" anchor="b">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 </a:t>
                      </a:r>
                    </a:p>
                  </a:txBody>
                  <a:tcPr marL="9525" marR="9525" marT="9525" marB="0" anchor="b">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5608879"/>
                  </a:ext>
                </a:extLst>
              </a:tr>
              <a:tr h="53115">
                <a:tc>
                  <a:txBody>
                    <a:bodyPr/>
                    <a:lstStyle/>
                    <a:p>
                      <a:pPr algn="l" fontAlgn="b"/>
                      <a:r>
                        <a:rPr lang="en-AU" sz="1050" b="0" i="0" u="none" strike="noStrike" dirty="0">
                          <a:solidFill>
                            <a:schemeClr val="tx1"/>
                          </a:solidFill>
                          <a:effectLst/>
                          <a:latin typeface="Calibri" panose="020F0502020204030204" pitchFamily="34" charset="0"/>
                        </a:rPr>
                        <a:t>COUNTRY CUP REIMBURSEMENT</a:t>
                      </a:r>
                    </a:p>
                  </a:txBody>
                  <a:tcPr marL="9525" marR="9525" marT="9525" marB="0" anchor="b">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$900.00</a:t>
                      </a:r>
                    </a:p>
                  </a:txBody>
                  <a:tcPr marL="9525" marR="9525" marT="9525" marB="0" anchor="b">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 </a:t>
                      </a:r>
                    </a:p>
                  </a:txBody>
                  <a:tcPr marL="9525" marR="9525" marT="9525" marB="0" anchor="b">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342411"/>
                  </a:ext>
                </a:extLst>
              </a:tr>
              <a:tr h="53115">
                <a:tc>
                  <a:txBody>
                    <a:bodyPr/>
                    <a:lstStyle/>
                    <a:p>
                      <a:pPr algn="l" fontAlgn="b"/>
                      <a:r>
                        <a:rPr lang="en-AU" sz="1050" b="0" i="0" u="none" strike="noStrike" dirty="0">
                          <a:solidFill>
                            <a:schemeClr val="tx1"/>
                          </a:solidFill>
                          <a:effectLst/>
                          <a:latin typeface="Calibri" panose="020F0502020204030204" pitchFamily="34" charset="0"/>
                        </a:rPr>
                        <a:t>WOMENS COUNTRY WEEK NOMINATION FEES</a:t>
                      </a:r>
                    </a:p>
                  </a:txBody>
                  <a:tcPr marL="9525" marR="9525" marT="9525" marB="0" anchor="b">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$1,525.00</a:t>
                      </a:r>
                    </a:p>
                  </a:txBody>
                  <a:tcPr marL="9525" marR="9525" marT="9525" marB="0" anchor="b">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 </a:t>
                      </a:r>
                    </a:p>
                  </a:txBody>
                  <a:tcPr marL="9525" marR="9525" marT="9525" marB="0" anchor="b">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8147111"/>
                  </a:ext>
                </a:extLst>
              </a:tr>
              <a:tr h="53115">
                <a:tc>
                  <a:txBody>
                    <a:bodyPr/>
                    <a:lstStyle/>
                    <a:p>
                      <a:pPr algn="l" fontAlgn="b"/>
                      <a:r>
                        <a:rPr lang="en-AU" sz="1050" b="0" i="0" u="none" strike="noStrike" dirty="0">
                          <a:solidFill>
                            <a:schemeClr val="tx1"/>
                          </a:solidFill>
                          <a:effectLst/>
                          <a:latin typeface="Calibri" panose="020F0502020204030204" pitchFamily="34" charset="0"/>
                        </a:rPr>
                        <a:t>MASTERS CARNIVAL NOMINATIONS/CLOTHING</a:t>
                      </a:r>
                    </a:p>
                  </a:txBody>
                  <a:tcPr marL="9525" marR="9525" marT="9525" marB="0" anchor="b">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$1,510.00</a:t>
                      </a:r>
                    </a:p>
                  </a:txBody>
                  <a:tcPr marL="9525" marR="9525" marT="9525" marB="0" anchor="b">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 </a:t>
                      </a:r>
                    </a:p>
                  </a:txBody>
                  <a:tcPr marL="9525" marR="9525" marT="9525" marB="0" anchor="b">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2182683"/>
                  </a:ext>
                </a:extLst>
              </a:tr>
              <a:tr h="53115">
                <a:tc>
                  <a:txBody>
                    <a:bodyPr/>
                    <a:lstStyle/>
                    <a:p>
                      <a:pPr algn="l" fontAlgn="b"/>
                      <a:r>
                        <a:rPr lang="en-AU" sz="1050" b="0" i="0" u="none" strike="noStrike" dirty="0">
                          <a:solidFill>
                            <a:schemeClr val="tx1"/>
                          </a:solidFill>
                          <a:effectLst/>
                          <a:latin typeface="Calibri" panose="020F0502020204030204" pitchFamily="34" charset="0"/>
                        </a:rPr>
                        <a:t>APPEAL FUNDS</a:t>
                      </a:r>
                    </a:p>
                  </a:txBody>
                  <a:tcPr marL="9525" marR="9525" marT="9525" marB="0" anchor="b">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a:solidFill>
                            <a:schemeClr val="tx1"/>
                          </a:solidFill>
                          <a:effectLst/>
                          <a:latin typeface="Calibri" panose="020F0502020204030204" pitchFamily="34" charset="0"/>
                        </a:rPr>
                        <a:t>$1,080.00</a:t>
                      </a:r>
                    </a:p>
                  </a:txBody>
                  <a:tcPr marL="9525" marR="9525" marT="9525" marB="0" anchor="b">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 </a:t>
                      </a:r>
                    </a:p>
                  </a:txBody>
                  <a:tcPr marL="9525" marR="9525" marT="9525" marB="0" anchor="b">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1030706"/>
                  </a:ext>
                </a:extLst>
              </a:tr>
              <a:tr h="53115">
                <a:tc>
                  <a:txBody>
                    <a:bodyPr/>
                    <a:lstStyle/>
                    <a:p>
                      <a:pPr algn="l" fontAlgn="b"/>
                      <a:r>
                        <a:rPr lang="en-AU" sz="1050" b="0" i="0" u="none" strike="noStrike" dirty="0">
                          <a:solidFill>
                            <a:schemeClr val="tx1"/>
                          </a:solidFill>
                          <a:effectLst/>
                          <a:latin typeface="Calibri" panose="020F0502020204030204" pitchFamily="34" charset="0"/>
                        </a:rPr>
                        <a:t>FINES</a:t>
                      </a:r>
                    </a:p>
                  </a:txBody>
                  <a:tcPr marL="9525" marR="9525" marT="9525" marB="0" anchor="b">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a:solidFill>
                            <a:schemeClr val="tx1"/>
                          </a:solidFill>
                          <a:effectLst/>
                          <a:latin typeface="Calibri" panose="020F0502020204030204" pitchFamily="34" charset="0"/>
                        </a:rPr>
                        <a:t>$2,000.00</a:t>
                      </a:r>
                    </a:p>
                  </a:txBody>
                  <a:tcPr marL="9525" marR="9525" marT="9525" marB="0" anchor="b">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 </a:t>
                      </a:r>
                    </a:p>
                  </a:txBody>
                  <a:tcPr marL="9525" marR="9525" marT="9525" marB="0" anchor="b">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5675081"/>
                  </a:ext>
                </a:extLst>
              </a:tr>
              <a:tr h="53115">
                <a:tc>
                  <a:txBody>
                    <a:bodyPr/>
                    <a:lstStyle/>
                    <a:p>
                      <a:pPr algn="l" fontAlgn="b"/>
                      <a:r>
                        <a:rPr lang="en-AU" sz="1050" b="0" i="0" u="none" strike="noStrike" dirty="0">
                          <a:solidFill>
                            <a:schemeClr val="tx1"/>
                          </a:solidFill>
                          <a:effectLst/>
                          <a:latin typeface="Calibri" panose="020F0502020204030204" pitchFamily="34" charset="0"/>
                        </a:rPr>
                        <a:t>BANK INTEREST                        </a:t>
                      </a:r>
                    </a:p>
                  </a:txBody>
                  <a:tcPr marL="9525" marR="9525" marT="9525" marB="0" anchor="b">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a:solidFill>
                            <a:schemeClr val="tx1"/>
                          </a:solidFill>
                          <a:effectLst/>
                          <a:latin typeface="Calibri" panose="020F0502020204030204" pitchFamily="34" charset="0"/>
                        </a:rPr>
                        <a:t>$14.24</a:t>
                      </a:r>
                    </a:p>
                  </a:txBody>
                  <a:tcPr marL="9525" marR="9525" marT="9525" marB="0" anchor="b">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 </a:t>
                      </a:r>
                    </a:p>
                  </a:txBody>
                  <a:tcPr marL="9525" marR="9525" marT="9525" marB="0" anchor="b">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8754024"/>
                  </a:ext>
                </a:extLst>
              </a:tr>
              <a:tr h="101589">
                <a:tc>
                  <a:txBody>
                    <a:bodyPr/>
                    <a:lstStyle/>
                    <a:p>
                      <a:pPr algn="l" fontAlgn="b"/>
                      <a:r>
                        <a:rPr lang="en-AU" sz="1050" b="0" i="0" u="none" strike="noStrike" dirty="0">
                          <a:solidFill>
                            <a:schemeClr val="tx1"/>
                          </a:solidFill>
                          <a:effectLst/>
                          <a:latin typeface="Calibri" panose="020F0502020204030204" pitchFamily="34" charset="0"/>
                        </a:rPr>
                        <a:t>INCOME FROM 2021/22 FINANCIAL YEAR</a:t>
                      </a:r>
                    </a:p>
                  </a:txBody>
                  <a:tcPr marL="9525" marR="9525" marT="9525" marB="0" anchor="b">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a:solidFill>
                            <a:schemeClr val="tx1"/>
                          </a:solidFill>
                          <a:effectLst/>
                          <a:latin typeface="Calibri" panose="020F0502020204030204" pitchFamily="34" charset="0"/>
                        </a:rPr>
                        <a:t>$2,000.00</a:t>
                      </a:r>
                    </a:p>
                  </a:txBody>
                  <a:tcPr marL="9525" marR="9525" marT="9525" marB="0" anchor="b">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C/CUP REIMBURSEMENT</a:t>
                      </a:r>
                    </a:p>
                  </a:txBody>
                  <a:tcPr marL="9525" marR="9525" marT="9525" marB="0" anchor="b">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8071733"/>
                  </a:ext>
                </a:extLst>
              </a:tr>
              <a:tr h="413732">
                <a:tc>
                  <a:txBody>
                    <a:bodyPr/>
                    <a:lstStyle/>
                    <a:p>
                      <a:pPr algn="ctr" fontAlgn="b"/>
                      <a:r>
                        <a:rPr lang="en-AU" sz="1050" b="1" i="0" u="none" strike="noStrike" dirty="0">
                          <a:solidFill>
                            <a:schemeClr val="tx1"/>
                          </a:solidFill>
                          <a:effectLst/>
                          <a:latin typeface="Calibri" panose="020F0502020204030204" pitchFamily="34" charset="0"/>
                        </a:rPr>
                        <a:t>TOTAL</a:t>
                      </a:r>
                    </a:p>
                  </a:txBody>
                  <a:tcPr marL="9525" marR="9525" marT="9525"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1" i="0" u="none" strike="noStrike" dirty="0">
                          <a:solidFill>
                            <a:schemeClr val="tx1"/>
                          </a:solidFill>
                          <a:effectLst/>
                          <a:latin typeface="Calibri" panose="020F0502020204030204" pitchFamily="34" charset="0"/>
                        </a:rPr>
                        <a:t>$92,929.24</a:t>
                      </a:r>
                    </a:p>
                  </a:txBody>
                  <a:tcPr marL="9525" marR="9525" marT="9525"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 </a:t>
                      </a:r>
                    </a:p>
                  </a:txBody>
                  <a:tcPr marL="9525" marR="9525" marT="9525"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7713123"/>
                  </a:ext>
                </a:extLst>
              </a:tr>
            </a:tbl>
          </a:graphicData>
        </a:graphic>
      </p:graphicFrame>
      <p:graphicFrame>
        <p:nvGraphicFramePr>
          <p:cNvPr id="3" name="Table 2">
            <a:extLst>
              <a:ext uri="{FF2B5EF4-FFF2-40B4-BE49-F238E27FC236}">
                <a16:creationId xmlns:a16="http://schemas.microsoft.com/office/drawing/2014/main" id="{45C4CF32-9C04-4D09-A7FD-BC87377814E1}"/>
              </a:ext>
            </a:extLst>
          </p:cNvPr>
          <p:cNvGraphicFramePr>
            <a:graphicFrameLocks noGrp="1"/>
          </p:cNvGraphicFramePr>
          <p:nvPr>
            <p:extLst>
              <p:ext uri="{D42A27DB-BD31-4B8C-83A1-F6EECF244321}">
                <p14:modId xmlns:p14="http://schemas.microsoft.com/office/powerpoint/2010/main" val="2328501199"/>
              </p:ext>
            </p:extLst>
          </p:nvPr>
        </p:nvGraphicFramePr>
        <p:xfrm>
          <a:off x="621804" y="1196752"/>
          <a:ext cx="5927396" cy="4680520"/>
        </p:xfrm>
        <a:graphic>
          <a:graphicData uri="http://schemas.openxmlformats.org/drawingml/2006/table">
            <a:tbl>
              <a:tblPr/>
              <a:tblGrid>
                <a:gridCol w="2808312">
                  <a:extLst>
                    <a:ext uri="{9D8B030D-6E8A-4147-A177-3AD203B41FA5}">
                      <a16:colId xmlns:a16="http://schemas.microsoft.com/office/drawing/2014/main" val="2230656258"/>
                    </a:ext>
                  </a:extLst>
                </a:gridCol>
                <a:gridCol w="720080">
                  <a:extLst>
                    <a:ext uri="{9D8B030D-6E8A-4147-A177-3AD203B41FA5}">
                      <a16:colId xmlns:a16="http://schemas.microsoft.com/office/drawing/2014/main" val="702111675"/>
                    </a:ext>
                  </a:extLst>
                </a:gridCol>
                <a:gridCol w="2399004">
                  <a:extLst>
                    <a:ext uri="{9D8B030D-6E8A-4147-A177-3AD203B41FA5}">
                      <a16:colId xmlns:a16="http://schemas.microsoft.com/office/drawing/2014/main" val="3247502195"/>
                    </a:ext>
                  </a:extLst>
                </a:gridCol>
              </a:tblGrid>
              <a:tr h="360040">
                <a:tc grid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800" b="1" i="0" u="none" strike="noStrike" dirty="0">
                          <a:solidFill>
                            <a:schemeClr val="tx1"/>
                          </a:solidFill>
                          <a:effectLst/>
                          <a:latin typeface="Calibri" panose="020F0502020204030204" pitchFamily="34" charset="0"/>
                        </a:rPr>
                        <a:t>PCA Expenses 2022/23</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776371319"/>
                  </a:ext>
                </a:extLst>
              </a:tr>
              <a:tr h="69793">
                <a:tc>
                  <a:txBody>
                    <a:bodyPr/>
                    <a:lstStyle/>
                    <a:p>
                      <a:pPr algn="l" fontAlgn="b"/>
                      <a:r>
                        <a:rPr lang="en-AU" sz="1050" b="0" i="0" u="none" strike="noStrike" dirty="0">
                          <a:solidFill>
                            <a:schemeClr val="tx1"/>
                          </a:solidFill>
                          <a:effectLst/>
                          <a:latin typeface="Calibri" panose="020F0502020204030204" pitchFamily="34" charset="0"/>
                        </a:rPr>
                        <a:t>OPERATIONS MANAGER FEES</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$9,000.00</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a:solidFill>
                            <a:schemeClr val="tx1"/>
                          </a:solidFill>
                          <a:effectLst/>
                          <a:latin typeface="Calibri" panose="020F0502020204030204" pitchFamily="34" charset="0"/>
                        </a:rPr>
                        <a:t> </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0162114"/>
                  </a:ext>
                </a:extLst>
              </a:tr>
              <a:tr h="136255">
                <a:tc>
                  <a:txBody>
                    <a:bodyPr/>
                    <a:lstStyle/>
                    <a:p>
                      <a:pPr algn="l" fontAlgn="b"/>
                      <a:r>
                        <a:rPr lang="en-AU" sz="1050" b="0" i="0" u="none" strike="noStrike" dirty="0">
                          <a:solidFill>
                            <a:schemeClr val="tx1"/>
                          </a:solidFill>
                          <a:effectLst/>
                          <a:latin typeface="Calibri" panose="020F0502020204030204" pitchFamily="34" charset="0"/>
                        </a:rPr>
                        <a:t>SHIRE GROUND HIRE FEES</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a:solidFill>
                            <a:schemeClr val="tx1"/>
                          </a:solidFill>
                          <a:effectLst/>
                          <a:latin typeface="Calibri" panose="020F0502020204030204" pitchFamily="34" charset="0"/>
                        </a:rPr>
                        <a:t>$31,729.73</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1" i="0" u="none" strike="noStrike">
                          <a:solidFill>
                            <a:schemeClr val="tx1"/>
                          </a:solidFill>
                          <a:effectLst/>
                          <a:latin typeface="Calibri" panose="020F0502020204030204" pitchFamily="34" charset="0"/>
                        </a:rPr>
                        <a:t>INCLUDES T20 LIGHTING COSTS</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2634981"/>
                  </a:ext>
                </a:extLst>
              </a:tr>
              <a:tr h="69793">
                <a:tc>
                  <a:txBody>
                    <a:bodyPr/>
                    <a:lstStyle/>
                    <a:p>
                      <a:pPr algn="l" fontAlgn="b"/>
                      <a:r>
                        <a:rPr lang="en-AU" sz="1050" b="0" i="0" u="none" strike="noStrike" dirty="0">
                          <a:solidFill>
                            <a:schemeClr val="tx1"/>
                          </a:solidFill>
                          <a:effectLst/>
                          <a:latin typeface="Calibri" panose="020F0502020204030204" pitchFamily="34" charset="0"/>
                        </a:rPr>
                        <a:t>TURF WICKET PREPARATION COSTS</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$13,287.50</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a:solidFill>
                            <a:schemeClr val="tx1"/>
                          </a:solidFill>
                          <a:effectLst/>
                          <a:latin typeface="Calibri" panose="020F0502020204030204" pitchFamily="34" charset="0"/>
                        </a:rPr>
                        <a:t> </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7484272"/>
                  </a:ext>
                </a:extLst>
              </a:tr>
              <a:tr h="69793">
                <a:tc>
                  <a:txBody>
                    <a:bodyPr/>
                    <a:lstStyle/>
                    <a:p>
                      <a:pPr algn="l" fontAlgn="b"/>
                      <a:r>
                        <a:rPr lang="en-AU" sz="1050" b="0" i="0" u="none" strike="noStrike" dirty="0">
                          <a:solidFill>
                            <a:schemeClr val="tx1"/>
                          </a:solidFill>
                          <a:effectLst/>
                          <a:latin typeface="Calibri" panose="020F0502020204030204" pitchFamily="34" charset="0"/>
                        </a:rPr>
                        <a:t>PREMIER T20 COSTS</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$2,420.70</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 </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7447244"/>
                  </a:ext>
                </a:extLst>
              </a:tr>
              <a:tr h="69793">
                <a:tc>
                  <a:txBody>
                    <a:bodyPr/>
                    <a:lstStyle/>
                    <a:p>
                      <a:pPr algn="l" fontAlgn="b"/>
                      <a:r>
                        <a:rPr lang="en-AU" sz="1050" b="0" i="0" u="none" strike="noStrike" dirty="0">
                          <a:solidFill>
                            <a:schemeClr val="tx1"/>
                          </a:solidFill>
                          <a:effectLst/>
                          <a:latin typeface="Calibri" panose="020F0502020204030204" pitchFamily="34" charset="0"/>
                        </a:rPr>
                        <a:t>WOMENS COMP COSTS</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a:solidFill>
                            <a:schemeClr val="tx1"/>
                          </a:solidFill>
                          <a:effectLst/>
                          <a:latin typeface="Calibri" panose="020F0502020204030204" pitchFamily="34" charset="0"/>
                        </a:rPr>
                        <a:t>$504.70</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a:solidFill>
                            <a:schemeClr val="tx1"/>
                          </a:solidFill>
                          <a:effectLst/>
                          <a:latin typeface="Calibri" panose="020F0502020204030204" pitchFamily="34" charset="0"/>
                        </a:rPr>
                        <a:t> </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2788448"/>
                  </a:ext>
                </a:extLst>
              </a:tr>
              <a:tr h="136255">
                <a:tc>
                  <a:txBody>
                    <a:bodyPr/>
                    <a:lstStyle/>
                    <a:p>
                      <a:pPr algn="l" fontAlgn="b"/>
                      <a:r>
                        <a:rPr lang="en-AU" sz="1050" b="0" i="0" u="none" strike="noStrike" dirty="0">
                          <a:solidFill>
                            <a:schemeClr val="tx1"/>
                          </a:solidFill>
                          <a:effectLst/>
                          <a:latin typeface="Calibri" panose="020F0502020204030204" pitchFamily="34" charset="0"/>
                        </a:rPr>
                        <a:t>WOMENS COUNTRY WEEK</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$1,891.00</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a:solidFill>
                            <a:schemeClr val="tx1"/>
                          </a:solidFill>
                          <a:effectLst/>
                          <a:latin typeface="Calibri" panose="020F0502020204030204" pitchFamily="34" charset="0"/>
                        </a:rPr>
                        <a:t>$240 TO BE PAID FOR LUNCHES</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6835713"/>
                  </a:ext>
                </a:extLst>
              </a:tr>
              <a:tr h="69793">
                <a:tc>
                  <a:txBody>
                    <a:bodyPr/>
                    <a:lstStyle/>
                    <a:p>
                      <a:pPr algn="l" fontAlgn="b"/>
                      <a:r>
                        <a:rPr lang="en-AU" sz="1050" b="0" i="0" u="none" strike="noStrike">
                          <a:solidFill>
                            <a:schemeClr val="tx1"/>
                          </a:solidFill>
                          <a:effectLst/>
                          <a:latin typeface="Calibri" panose="020F0502020204030204" pitchFamily="34" charset="0"/>
                        </a:rPr>
                        <a:t>COUNTRY CUP COSTS</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$1,464.00</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a:solidFill>
                            <a:schemeClr val="tx1"/>
                          </a:solidFill>
                          <a:effectLst/>
                          <a:latin typeface="Calibri" panose="020F0502020204030204" pitchFamily="34" charset="0"/>
                        </a:rPr>
                        <a:t> </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1513133"/>
                  </a:ext>
                </a:extLst>
              </a:tr>
              <a:tr h="69793">
                <a:tc>
                  <a:txBody>
                    <a:bodyPr/>
                    <a:lstStyle/>
                    <a:p>
                      <a:pPr algn="l" fontAlgn="b"/>
                      <a:r>
                        <a:rPr lang="en-AU" sz="1050" b="0" i="0" u="none" strike="noStrike">
                          <a:solidFill>
                            <a:schemeClr val="tx1"/>
                          </a:solidFill>
                          <a:effectLst/>
                          <a:latin typeface="Calibri" panose="020F0502020204030204" pitchFamily="34" charset="0"/>
                        </a:rPr>
                        <a:t>MASTERS CARNIVAL COSTS</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$2,150.00</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 </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6560343"/>
                  </a:ext>
                </a:extLst>
              </a:tr>
              <a:tr h="69793">
                <a:tc>
                  <a:txBody>
                    <a:bodyPr/>
                    <a:lstStyle/>
                    <a:p>
                      <a:pPr algn="l" fontAlgn="b"/>
                      <a:r>
                        <a:rPr lang="en-AU" sz="1050" b="0" i="0" u="none" strike="noStrike" dirty="0">
                          <a:solidFill>
                            <a:schemeClr val="tx1"/>
                          </a:solidFill>
                          <a:effectLst/>
                          <a:latin typeface="Calibri" panose="020F0502020204030204" pitchFamily="34" charset="0"/>
                        </a:rPr>
                        <a:t>OVER 45'S COMP COSTS</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$332.20</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a:solidFill>
                            <a:schemeClr val="tx1"/>
                          </a:solidFill>
                          <a:effectLst/>
                          <a:latin typeface="Calibri" panose="020F0502020204030204" pitchFamily="34" charset="0"/>
                        </a:rPr>
                        <a:t> </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0446066"/>
                  </a:ext>
                </a:extLst>
              </a:tr>
              <a:tr h="69793">
                <a:tc>
                  <a:txBody>
                    <a:bodyPr/>
                    <a:lstStyle/>
                    <a:p>
                      <a:pPr algn="l" fontAlgn="b"/>
                      <a:r>
                        <a:rPr lang="en-AU" sz="1050" b="0" i="0" u="none" strike="noStrike">
                          <a:solidFill>
                            <a:schemeClr val="tx1"/>
                          </a:solidFill>
                          <a:effectLst/>
                          <a:latin typeface="Calibri" panose="020F0502020204030204" pitchFamily="34" charset="0"/>
                        </a:rPr>
                        <a:t>REPRESENTATIVE APPAREL</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$300.00</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 </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7989012"/>
                  </a:ext>
                </a:extLst>
              </a:tr>
              <a:tr h="69793">
                <a:tc>
                  <a:txBody>
                    <a:bodyPr/>
                    <a:lstStyle/>
                    <a:p>
                      <a:pPr algn="l" fontAlgn="b"/>
                      <a:r>
                        <a:rPr lang="en-AU" sz="1050" b="0" i="0" u="none" strike="noStrike" dirty="0">
                          <a:solidFill>
                            <a:schemeClr val="tx1"/>
                          </a:solidFill>
                          <a:effectLst/>
                          <a:latin typeface="Calibri" panose="020F0502020204030204" pitchFamily="34" charset="0"/>
                        </a:rPr>
                        <a:t>INSURANCE</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a:solidFill>
                            <a:schemeClr val="tx1"/>
                          </a:solidFill>
                          <a:effectLst/>
                          <a:latin typeface="Calibri" panose="020F0502020204030204" pitchFamily="34" charset="0"/>
                        </a:rPr>
                        <a:t>$8,459.00</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 </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8350469"/>
                  </a:ext>
                </a:extLst>
              </a:tr>
              <a:tr h="69793">
                <a:tc>
                  <a:txBody>
                    <a:bodyPr/>
                    <a:lstStyle/>
                    <a:p>
                      <a:pPr algn="l" fontAlgn="b"/>
                      <a:r>
                        <a:rPr lang="en-AU" sz="1050" b="0" i="0" u="none" strike="noStrike">
                          <a:solidFill>
                            <a:schemeClr val="tx1"/>
                          </a:solidFill>
                          <a:effectLst/>
                          <a:latin typeface="Calibri" panose="020F0502020204030204" pitchFamily="34" charset="0"/>
                        </a:rPr>
                        <a:t>APPEAL REFUNDS</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$540.00</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 </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3207628"/>
                  </a:ext>
                </a:extLst>
              </a:tr>
              <a:tr h="69793">
                <a:tc>
                  <a:txBody>
                    <a:bodyPr/>
                    <a:lstStyle/>
                    <a:p>
                      <a:pPr algn="l" fontAlgn="b"/>
                      <a:r>
                        <a:rPr lang="en-AU" sz="1050" b="0" i="0" u="none" strike="noStrike">
                          <a:solidFill>
                            <a:schemeClr val="tx1"/>
                          </a:solidFill>
                          <a:effectLst/>
                          <a:latin typeface="Calibri" panose="020F0502020204030204" pitchFamily="34" charset="0"/>
                        </a:rPr>
                        <a:t>WIND UP &amp; TROPHIES</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$7,891.05</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 </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4890486"/>
                  </a:ext>
                </a:extLst>
              </a:tr>
              <a:tr h="69793">
                <a:tc>
                  <a:txBody>
                    <a:bodyPr/>
                    <a:lstStyle/>
                    <a:p>
                      <a:pPr algn="l" fontAlgn="b"/>
                      <a:r>
                        <a:rPr lang="en-AU" sz="1050" b="0" i="0" u="none" strike="noStrike" dirty="0">
                          <a:solidFill>
                            <a:schemeClr val="tx1"/>
                          </a:solidFill>
                          <a:effectLst/>
                          <a:latin typeface="Calibri" panose="020F0502020204030204" pitchFamily="34" charset="0"/>
                        </a:rPr>
                        <a:t>UMPIRES COORDINATOR AND APPAREL</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a:solidFill>
                            <a:schemeClr val="tx1"/>
                          </a:solidFill>
                          <a:effectLst/>
                          <a:latin typeface="Calibri" panose="020F0502020204030204" pitchFamily="34" charset="0"/>
                        </a:rPr>
                        <a:t>$6,599.90</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 </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7644968"/>
                  </a:ext>
                </a:extLst>
              </a:tr>
              <a:tr h="69793">
                <a:tc>
                  <a:txBody>
                    <a:bodyPr/>
                    <a:lstStyle/>
                    <a:p>
                      <a:pPr algn="l" fontAlgn="b"/>
                      <a:r>
                        <a:rPr lang="en-AU" sz="1050" b="0" i="0" u="none" strike="noStrike">
                          <a:solidFill>
                            <a:schemeClr val="tx1"/>
                          </a:solidFill>
                          <a:effectLst/>
                          <a:latin typeface="Calibri" panose="020F0502020204030204" pitchFamily="34" charset="0"/>
                        </a:rPr>
                        <a:t>GRAND FINALS DAY COSTS</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$2,392.00</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UMPIRES &amp; BALLS</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2564053"/>
                  </a:ext>
                </a:extLst>
              </a:tr>
              <a:tr h="69793">
                <a:tc>
                  <a:txBody>
                    <a:bodyPr/>
                    <a:lstStyle/>
                    <a:p>
                      <a:pPr algn="l" fontAlgn="b"/>
                      <a:r>
                        <a:rPr lang="en-AU" sz="1050" b="0" i="0" u="none" strike="noStrike" dirty="0">
                          <a:solidFill>
                            <a:schemeClr val="tx1"/>
                          </a:solidFill>
                          <a:effectLst/>
                          <a:latin typeface="Calibri" panose="020F0502020204030204" pitchFamily="34" charset="0"/>
                        </a:rPr>
                        <a:t>PO BOX RENEWAL</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$102.00</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 </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0227097"/>
                  </a:ext>
                </a:extLst>
              </a:tr>
              <a:tr h="69793">
                <a:tc>
                  <a:txBody>
                    <a:bodyPr/>
                    <a:lstStyle/>
                    <a:p>
                      <a:pPr algn="l" fontAlgn="b"/>
                      <a:r>
                        <a:rPr lang="en-AU" sz="1050" b="0" i="0" u="none" strike="noStrike">
                          <a:solidFill>
                            <a:schemeClr val="tx1"/>
                          </a:solidFill>
                          <a:effectLst/>
                          <a:latin typeface="Calibri" panose="020F0502020204030204" pitchFamily="34" charset="0"/>
                        </a:rPr>
                        <a:t>AUDITORS FEES</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$300.00</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 </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514664"/>
                  </a:ext>
                </a:extLst>
              </a:tr>
              <a:tr h="69793">
                <a:tc>
                  <a:txBody>
                    <a:bodyPr/>
                    <a:lstStyle/>
                    <a:p>
                      <a:pPr algn="l" fontAlgn="b"/>
                      <a:r>
                        <a:rPr lang="en-AU" sz="1050" b="0" i="0" u="none" strike="noStrike" dirty="0">
                          <a:solidFill>
                            <a:schemeClr val="tx1"/>
                          </a:solidFill>
                          <a:effectLst/>
                          <a:latin typeface="Calibri" panose="020F0502020204030204" pitchFamily="34" charset="0"/>
                        </a:rPr>
                        <a:t>TREASURERS STATIONARY COSTS</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$100.00</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 </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388322"/>
                  </a:ext>
                </a:extLst>
              </a:tr>
              <a:tr h="136255">
                <a:tc>
                  <a:txBody>
                    <a:bodyPr/>
                    <a:lstStyle/>
                    <a:p>
                      <a:pPr algn="l" fontAlgn="b"/>
                      <a:r>
                        <a:rPr lang="en-AU" sz="1050" b="0" i="0" u="none" strike="noStrike" dirty="0">
                          <a:solidFill>
                            <a:schemeClr val="tx1"/>
                          </a:solidFill>
                          <a:effectLst/>
                          <a:latin typeface="Calibri" panose="020F0502020204030204" pitchFamily="34" charset="0"/>
                        </a:rPr>
                        <a:t>GENERAL EXPENSES</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a:solidFill>
                            <a:schemeClr val="tx1"/>
                          </a:solidFill>
                          <a:effectLst/>
                          <a:latin typeface="Calibri" panose="020F0502020204030204" pitchFamily="34" charset="0"/>
                        </a:rPr>
                        <a:t>$1,664.10</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FOCUS BALL TRIAL, MEETING FOOD </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6393091"/>
                  </a:ext>
                </a:extLst>
              </a:tr>
              <a:tr h="69793">
                <a:tc>
                  <a:txBody>
                    <a:bodyPr/>
                    <a:lstStyle/>
                    <a:p>
                      <a:pPr algn="l" fontAlgn="b"/>
                      <a:r>
                        <a:rPr lang="en-AU" sz="1050" b="0" i="0" u="none" strike="noStrike" dirty="0">
                          <a:solidFill>
                            <a:schemeClr val="tx1"/>
                          </a:solidFill>
                          <a:effectLst/>
                          <a:latin typeface="Calibri" panose="020F0502020204030204" pitchFamily="34" charset="0"/>
                        </a:rPr>
                        <a:t>WEBSITE &amp; MEDIA FEES</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$2,411.80</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 </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5172119"/>
                  </a:ext>
                </a:extLst>
              </a:tr>
              <a:tr h="69793">
                <a:tc>
                  <a:txBody>
                    <a:bodyPr/>
                    <a:lstStyle/>
                    <a:p>
                      <a:pPr algn="l" fontAlgn="b"/>
                      <a:r>
                        <a:rPr lang="en-AU" sz="1050" b="0" i="0" u="none" strike="noStrike" dirty="0">
                          <a:solidFill>
                            <a:schemeClr val="tx1"/>
                          </a:solidFill>
                          <a:effectLst/>
                          <a:latin typeface="Calibri" panose="020F0502020204030204" pitchFamily="34" charset="0"/>
                        </a:rPr>
                        <a:t>SPONSORSHIPS</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$500.00</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WOMENS FORUM</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4820182"/>
                  </a:ext>
                </a:extLst>
              </a:tr>
              <a:tr h="69793">
                <a:tc>
                  <a:txBody>
                    <a:bodyPr/>
                    <a:lstStyle/>
                    <a:p>
                      <a:pPr algn="l" fontAlgn="b"/>
                      <a:r>
                        <a:rPr lang="en-AU" sz="1050" b="0" i="0" u="none" strike="noStrike" dirty="0">
                          <a:solidFill>
                            <a:schemeClr val="tx1"/>
                          </a:solidFill>
                          <a:effectLst/>
                          <a:latin typeface="Calibri" panose="020F0502020204030204" pitchFamily="34" charset="0"/>
                        </a:rPr>
                        <a:t>DONATION</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a:solidFill>
                            <a:schemeClr val="tx1"/>
                          </a:solidFill>
                          <a:effectLst/>
                          <a:latin typeface="Calibri" panose="020F0502020204030204" pitchFamily="34" charset="0"/>
                        </a:rPr>
                        <a:t>$1,200.00</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GLEN DEHRING</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8076184"/>
                  </a:ext>
                </a:extLst>
              </a:tr>
              <a:tr h="69793">
                <a:tc>
                  <a:txBody>
                    <a:bodyPr/>
                    <a:lstStyle/>
                    <a:p>
                      <a:pPr algn="l" fontAlgn="b"/>
                      <a:r>
                        <a:rPr lang="en-AU" sz="1050" b="0" i="0" u="none" strike="noStrike" dirty="0">
                          <a:solidFill>
                            <a:schemeClr val="tx1"/>
                          </a:solidFill>
                          <a:effectLst/>
                          <a:latin typeface="Calibri" panose="020F0502020204030204" pitchFamily="34" charset="0"/>
                        </a:rPr>
                        <a:t>EXPENSES FROM 2019/20 FINANCIAL YEAR</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$0.00</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 </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185831"/>
                  </a:ext>
                </a:extLst>
              </a:tr>
              <a:tr h="455537">
                <a:tc>
                  <a:txBody>
                    <a:bodyPr/>
                    <a:lstStyle/>
                    <a:p>
                      <a:pPr algn="ctr" fontAlgn="b"/>
                      <a:r>
                        <a:rPr lang="en-AU" sz="1050" b="1" i="0" u="none" strike="noStrike" dirty="0">
                          <a:solidFill>
                            <a:schemeClr val="tx1"/>
                          </a:solidFill>
                          <a:effectLst/>
                          <a:latin typeface="Calibri" panose="020F0502020204030204" pitchFamily="34" charset="0"/>
                        </a:rPr>
                        <a:t>TOTAL</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1" i="0" u="none" strike="noStrike" dirty="0">
                          <a:solidFill>
                            <a:schemeClr val="tx1"/>
                          </a:solidFill>
                          <a:effectLst/>
                          <a:latin typeface="Calibri" panose="020F0502020204030204" pitchFamily="34" charset="0"/>
                        </a:rPr>
                        <a:t>$95,239.68</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50" b="0" i="0" u="none" strike="noStrike" dirty="0">
                          <a:solidFill>
                            <a:schemeClr val="tx1"/>
                          </a:solidFill>
                          <a:effectLst/>
                          <a:latin typeface="Calibri" panose="020F0502020204030204" pitchFamily="34" charset="0"/>
                        </a:rPr>
                        <a:t> </a:t>
                      </a:r>
                    </a:p>
                  </a:txBody>
                  <a:tcPr marL="8021" marR="8021" marT="8021"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4578208"/>
                  </a:ext>
                </a:extLst>
              </a:tr>
            </a:tbl>
          </a:graphicData>
        </a:graphic>
      </p:graphicFrame>
      <p:graphicFrame>
        <p:nvGraphicFramePr>
          <p:cNvPr id="7" name="Table 6">
            <a:extLst>
              <a:ext uri="{FF2B5EF4-FFF2-40B4-BE49-F238E27FC236}">
                <a16:creationId xmlns:a16="http://schemas.microsoft.com/office/drawing/2014/main" id="{1AB1CF60-CC08-4B9D-84ED-36A2CF19A2E1}"/>
              </a:ext>
            </a:extLst>
          </p:cNvPr>
          <p:cNvGraphicFramePr>
            <a:graphicFrameLocks noGrp="1"/>
          </p:cNvGraphicFramePr>
          <p:nvPr>
            <p:extLst>
              <p:ext uri="{D42A27DB-BD31-4B8C-83A1-F6EECF244321}">
                <p14:modId xmlns:p14="http://schemas.microsoft.com/office/powerpoint/2010/main" val="586969400"/>
              </p:ext>
            </p:extLst>
          </p:nvPr>
        </p:nvGraphicFramePr>
        <p:xfrm>
          <a:off x="6670476" y="4149080"/>
          <a:ext cx="5400600" cy="1728192"/>
        </p:xfrm>
        <a:graphic>
          <a:graphicData uri="http://schemas.openxmlformats.org/drawingml/2006/table">
            <a:tbl>
              <a:tblPr/>
              <a:tblGrid>
                <a:gridCol w="4260602">
                  <a:extLst>
                    <a:ext uri="{9D8B030D-6E8A-4147-A177-3AD203B41FA5}">
                      <a16:colId xmlns:a16="http://schemas.microsoft.com/office/drawing/2014/main" val="2231056414"/>
                    </a:ext>
                  </a:extLst>
                </a:gridCol>
                <a:gridCol w="1139998">
                  <a:extLst>
                    <a:ext uri="{9D8B030D-6E8A-4147-A177-3AD203B41FA5}">
                      <a16:colId xmlns:a16="http://schemas.microsoft.com/office/drawing/2014/main" val="3858224577"/>
                    </a:ext>
                  </a:extLst>
                </a:gridCol>
              </a:tblGrid>
              <a:tr h="288032">
                <a:tc gridSpan="2">
                  <a:txBody>
                    <a:bodyPr/>
                    <a:lstStyle/>
                    <a:p>
                      <a:pPr algn="ctr" fontAlgn="b"/>
                      <a:r>
                        <a:rPr lang="en-AU" sz="1800" b="1" i="0" u="none" strike="noStrike" dirty="0">
                          <a:solidFill>
                            <a:schemeClr val="tx1"/>
                          </a:solidFill>
                          <a:effectLst/>
                          <a:latin typeface="Calibri" panose="020F0502020204030204" pitchFamily="34" charset="0"/>
                        </a:rPr>
                        <a:t>Profit and Lost Summary</a:t>
                      </a:r>
                      <a:endParaRPr lang="en-AU" sz="18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r>
                        <a:rPr lang="en-AU" sz="1050" b="0" i="0" u="none" strike="noStrike" dirty="0">
                          <a:solidFill>
                            <a:schemeClr val="tx1"/>
                          </a:solidFill>
                          <a:effectLst/>
                          <a:latin typeface="Calibri" panose="020F0502020204030204" pitchFamily="34" charset="0"/>
                        </a:rPr>
                        <a:t> </a:t>
                      </a:r>
                    </a:p>
                  </a:txBody>
                  <a:tcPr marL="9525" marR="9525" marT="9525" marB="0" anchor="b">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327697"/>
                  </a:ext>
                </a:extLst>
              </a:tr>
              <a:tr h="288032">
                <a:tc>
                  <a:txBody>
                    <a:bodyPr/>
                    <a:lstStyle/>
                    <a:p>
                      <a:pPr algn="l" fontAlgn="b"/>
                      <a:r>
                        <a:rPr lang="en-AU" sz="1400" b="0" i="0" u="none" strike="noStrike" dirty="0">
                          <a:solidFill>
                            <a:schemeClr val="tx1"/>
                          </a:solidFill>
                          <a:effectLst/>
                          <a:latin typeface="Calibri" panose="020F0502020204030204" pitchFamily="34" charset="0"/>
                        </a:rPr>
                        <a:t>Opening Balance (01/05/2022)</a:t>
                      </a:r>
                    </a:p>
                  </a:txBody>
                  <a:tcPr marL="9525" marR="9525" marT="9525"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400" b="0" i="0" u="none" strike="noStrike" dirty="0">
                          <a:solidFill>
                            <a:schemeClr val="tx1"/>
                          </a:solidFill>
                          <a:effectLst/>
                          <a:latin typeface="Calibri" panose="020F0502020204030204" pitchFamily="34" charset="0"/>
                        </a:rPr>
                        <a:t>$31,933.36</a:t>
                      </a:r>
                    </a:p>
                  </a:txBody>
                  <a:tcPr marL="9525" marR="9525" marT="9525"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5578404"/>
                  </a:ext>
                </a:extLst>
              </a:tr>
              <a:tr h="288032">
                <a:tc>
                  <a:txBody>
                    <a:bodyPr/>
                    <a:lstStyle/>
                    <a:p>
                      <a:pPr algn="l" fontAlgn="b"/>
                      <a:r>
                        <a:rPr lang="en-AU" sz="1400" b="0" i="0" u="none" strike="noStrike" dirty="0">
                          <a:solidFill>
                            <a:schemeClr val="tx1"/>
                          </a:solidFill>
                          <a:effectLst/>
                          <a:latin typeface="Calibri" panose="020F0502020204030204" pitchFamily="34" charset="0"/>
                        </a:rPr>
                        <a:t>Income 2022/23 FY</a:t>
                      </a:r>
                    </a:p>
                  </a:txBody>
                  <a:tcPr marL="9525" marR="9525" marT="9525"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400" b="0" i="0" u="none" strike="noStrike" dirty="0">
                          <a:solidFill>
                            <a:schemeClr val="tx1"/>
                          </a:solidFill>
                          <a:effectLst/>
                          <a:latin typeface="Calibri" panose="020F0502020204030204" pitchFamily="34" charset="0"/>
                        </a:rPr>
                        <a:t>$92,929.24</a:t>
                      </a:r>
                    </a:p>
                  </a:txBody>
                  <a:tcPr marL="9525" marR="9525" marT="9525"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3800756"/>
                  </a:ext>
                </a:extLst>
              </a:tr>
              <a:tr h="288032">
                <a:tc>
                  <a:txBody>
                    <a:bodyPr/>
                    <a:lstStyle/>
                    <a:p>
                      <a:pPr algn="l" fontAlgn="b"/>
                      <a:r>
                        <a:rPr lang="en-AU" sz="1400" b="0" i="0" u="none" strike="noStrike" dirty="0">
                          <a:solidFill>
                            <a:schemeClr val="tx1"/>
                          </a:solidFill>
                          <a:effectLst/>
                          <a:latin typeface="Calibri" panose="020F0502020204030204" pitchFamily="34" charset="0"/>
                        </a:rPr>
                        <a:t>Expenses 2022/23 FY</a:t>
                      </a:r>
                    </a:p>
                  </a:txBody>
                  <a:tcPr marL="9525" marR="9525" marT="9525"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400" b="0" i="0" u="none" strike="noStrike" dirty="0">
                          <a:solidFill>
                            <a:schemeClr val="tx1"/>
                          </a:solidFill>
                          <a:effectLst/>
                          <a:latin typeface="Calibri" panose="020F0502020204030204" pitchFamily="34" charset="0"/>
                        </a:rPr>
                        <a:t>$95,239.68</a:t>
                      </a:r>
                    </a:p>
                  </a:txBody>
                  <a:tcPr marL="9525" marR="9525" marT="9525"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1457798"/>
                  </a:ext>
                </a:extLst>
              </a:tr>
              <a:tr h="288032">
                <a:tc>
                  <a:txBody>
                    <a:bodyPr/>
                    <a:lstStyle/>
                    <a:p>
                      <a:pPr algn="l" fontAlgn="b"/>
                      <a:r>
                        <a:rPr lang="en-AU" sz="1400" b="0" i="0" u="none" strike="noStrike" dirty="0">
                          <a:solidFill>
                            <a:schemeClr val="tx1"/>
                          </a:solidFill>
                          <a:effectLst/>
                          <a:latin typeface="Calibri" panose="020F0502020204030204" pitchFamily="34" charset="0"/>
                        </a:rPr>
                        <a:t>Closing Balance (30/04/2023)</a:t>
                      </a:r>
                    </a:p>
                  </a:txBody>
                  <a:tcPr marL="9525" marR="9525" marT="9525"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400" b="0" i="0" u="none" strike="noStrike" dirty="0">
                          <a:solidFill>
                            <a:schemeClr val="tx1"/>
                          </a:solidFill>
                          <a:effectLst/>
                          <a:latin typeface="Calibri" panose="020F0502020204030204" pitchFamily="34" charset="0"/>
                        </a:rPr>
                        <a:t>$29,622.92</a:t>
                      </a:r>
                    </a:p>
                  </a:txBody>
                  <a:tcPr marL="9525" marR="9525" marT="9525"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3773019"/>
                  </a:ext>
                </a:extLst>
              </a:tr>
              <a:tr h="288032">
                <a:tc>
                  <a:txBody>
                    <a:bodyPr/>
                    <a:lstStyle/>
                    <a:p>
                      <a:pPr algn="l" fontAlgn="b"/>
                      <a:r>
                        <a:rPr lang="en-AU" sz="1400" b="1" i="0" u="none" strike="noStrike" dirty="0">
                          <a:solidFill>
                            <a:schemeClr val="tx1"/>
                          </a:solidFill>
                          <a:effectLst/>
                          <a:latin typeface="Calibri" panose="020F0502020204030204" pitchFamily="34" charset="0"/>
                        </a:rPr>
                        <a:t>Net Profit/Loss for 2022/23</a:t>
                      </a:r>
                    </a:p>
                  </a:txBody>
                  <a:tcPr marL="9525" marR="9525" marT="9525"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400" b="1" i="0" u="none" strike="noStrike" dirty="0">
                          <a:solidFill>
                            <a:schemeClr val="tx1"/>
                          </a:solidFill>
                          <a:effectLst/>
                          <a:latin typeface="Calibri" panose="020F0502020204030204" pitchFamily="34" charset="0"/>
                        </a:rPr>
                        <a:t>- $2,310.44</a:t>
                      </a:r>
                    </a:p>
                  </a:txBody>
                  <a:tcPr marL="9525" marR="9525" marT="9525" marB="0" anchor="ctr">
                    <a:lnL w="3175" cap="flat" cmpd="sng" algn="ctr">
                      <a:solidFill>
                        <a:schemeClr val="tx1">
                          <a:lumMod val="95000"/>
                        </a:schemeClr>
                      </a:solidFill>
                      <a:prstDash val="solid"/>
                      <a:round/>
                      <a:headEnd type="none" w="med" len="med"/>
                      <a:tailEnd type="none" w="med" len="med"/>
                    </a:lnL>
                    <a:lnR w="3175" cap="flat" cmpd="sng" algn="ctr">
                      <a:solidFill>
                        <a:schemeClr val="tx1">
                          <a:lumMod val="95000"/>
                        </a:schemeClr>
                      </a:solidFill>
                      <a:prstDash val="solid"/>
                      <a:round/>
                      <a:headEnd type="none" w="med" len="med"/>
                      <a:tailEnd type="none" w="med" len="med"/>
                    </a:lnR>
                    <a:lnT w="3175" cap="flat" cmpd="sng" algn="ctr">
                      <a:solidFill>
                        <a:schemeClr val="tx1">
                          <a:lumMod val="95000"/>
                        </a:schemeClr>
                      </a:solidFill>
                      <a:prstDash val="solid"/>
                      <a:round/>
                      <a:headEnd type="none" w="med" len="med"/>
                      <a:tailEnd type="none" w="med" len="med"/>
                    </a:lnT>
                    <a:lnB w="3175"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343782"/>
                  </a:ext>
                </a:extLst>
              </a:tr>
            </a:tbl>
          </a:graphicData>
        </a:graphic>
      </p:graphicFrame>
    </p:spTree>
    <p:extLst>
      <p:ext uri="{BB962C8B-B14F-4D97-AF65-F5344CB8AC3E}">
        <p14:creationId xmlns:p14="http://schemas.microsoft.com/office/powerpoint/2010/main" val="299707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21804" y="381000"/>
            <a:ext cx="8964490" cy="671736"/>
          </a:xfrm>
        </p:spPr>
        <p:txBody>
          <a:bodyPr>
            <a:noAutofit/>
          </a:bodyPr>
          <a:lstStyle/>
          <a:p>
            <a:r>
              <a:rPr lang="en-US" sz="4800" b="1" dirty="0">
                <a:latin typeface="Calibri" panose="020F0502020204030204" pitchFamily="34" charset="0"/>
                <a:cs typeface="Calibri" panose="020F0502020204030204" pitchFamily="34" charset="0"/>
              </a:rPr>
              <a:t>Treasurers Report</a:t>
            </a:r>
          </a:p>
        </p:txBody>
      </p:sp>
      <p:graphicFrame>
        <p:nvGraphicFramePr>
          <p:cNvPr id="3" name="Table 2">
            <a:extLst>
              <a:ext uri="{FF2B5EF4-FFF2-40B4-BE49-F238E27FC236}">
                <a16:creationId xmlns:a16="http://schemas.microsoft.com/office/drawing/2014/main" id="{B0887336-6D3C-4AD0-BC29-A4BAD97A4116}"/>
              </a:ext>
            </a:extLst>
          </p:cNvPr>
          <p:cNvGraphicFramePr>
            <a:graphicFrameLocks noGrp="1"/>
          </p:cNvGraphicFramePr>
          <p:nvPr>
            <p:extLst>
              <p:ext uri="{D42A27DB-BD31-4B8C-83A1-F6EECF244321}">
                <p14:modId xmlns:p14="http://schemas.microsoft.com/office/powerpoint/2010/main" val="3523509929"/>
              </p:ext>
            </p:extLst>
          </p:nvPr>
        </p:nvGraphicFramePr>
        <p:xfrm>
          <a:off x="765820" y="1268761"/>
          <a:ext cx="10009112" cy="3476967"/>
        </p:xfrm>
        <a:graphic>
          <a:graphicData uri="http://schemas.openxmlformats.org/drawingml/2006/table">
            <a:tbl>
              <a:tblPr/>
              <a:tblGrid>
                <a:gridCol w="2445276">
                  <a:extLst>
                    <a:ext uri="{9D8B030D-6E8A-4147-A177-3AD203B41FA5}">
                      <a16:colId xmlns:a16="http://schemas.microsoft.com/office/drawing/2014/main" val="1049997608"/>
                    </a:ext>
                  </a:extLst>
                </a:gridCol>
                <a:gridCol w="654277">
                  <a:extLst>
                    <a:ext uri="{9D8B030D-6E8A-4147-A177-3AD203B41FA5}">
                      <a16:colId xmlns:a16="http://schemas.microsoft.com/office/drawing/2014/main" val="300942932"/>
                    </a:ext>
                  </a:extLst>
                </a:gridCol>
                <a:gridCol w="1731520">
                  <a:extLst>
                    <a:ext uri="{9D8B030D-6E8A-4147-A177-3AD203B41FA5}">
                      <a16:colId xmlns:a16="http://schemas.microsoft.com/office/drawing/2014/main" val="1219249127"/>
                    </a:ext>
                  </a:extLst>
                </a:gridCol>
                <a:gridCol w="912023">
                  <a:extLst>
                    <a:ext uri="{9D8B030D-6E8A-4147-A177-3AD203B41FA5}">
                      <a16:colId xmlns:a16="http://schemas.microsoft.com/office/drawing/2014/main" val="1142152022"/>
                    </a:ext>
                  </a:extLst>
                </a:gridCol>
                <a:gridCol w="1638996">
                  <a:extLst>
                    <a:ext uri="{9D8B030D-6E8A-4147-A177-3AD203B41FA5}">
                      <a16:colId xmlns:a16="http://schemas.microsoft.com/office/drawing/2014/main" val="819172388"/>
                    </a:ext>
                  </a:extLst>
                </a:gridCol>
                <a:gridCol w="882282">
                  <a:extLst>
                    <a:ext uri="{9D8B030D-6E8A-4147-A177-3AD203B41FA5}">
                      <a16:colId xmlns:a16="http://schemas.microsoft.com/office/drawing/2014/main" val="102574119"/>
                    </a:ext>
                  </a:extLst>
                </a:gridCol>
                <a:gridCol w="1744738">
                  <a:extLst>
                    <a:ext uri="{9D8B030D-6E8A-4147-A177-3AD203B41FA5}">
                      <a16:colId xmlns:a16="http://schemas.microsoft.com/office/drawing/2014/main" val="1274697284"/>
                    </a:ext>
                  </a:extLst>
                </a:gridCol>
              </a:tblGrid>
              <a:tr h="174610">
                <a:tc gridSpan="7">
                  <a:txBody>
                    <a:bodyPr/>
                    <a:lstStyle/>
                    <a:p>
                      <a:pPr algn="ctr" fontAlgn="ctr"/>
                      <a:r>
                        <a:rPr lang="en-AU" sz="1400" b="1" i="0" u="none" strike="noStrike" dirty="0">
                          <a:solidFill>
                            <a:schemeClr val="tx1"/>
                          </a:solidFill>
                          <a:effectLst/>
                          <a:latin typeface="Calibri" panose="020F0502020204030204" pitchFamily="34" charset="0"/>
                        </a:rPr>
                        <a:t>PCA Income &amp; Expenses Comparison</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4250843485"/>
                  </a:ext>
                </a:extLst>
              </a:tr>
              <a:tr h="95522">
                <a:tc>
                  <a:txBody>
                    <a:bodyPr/>
                    <a:lstStyle/>
                    <a:p>
                      <a:pPr algn="ctr" fontAlgn="ctr"/>
                      <a:endParaRPr lang="en-AU" sz="800" b="0" i="0" u="none" strike="noStrike" dirty="0">
                        <a:solidFill>
                          <a:schemeClr val="tx1"/>
                        </a:solidFill>
                        <a:effectLst/>
                        <a:latin typeface="Calibri" panose="020F0502020204030204" pitchFamily="34" charset="0"/>
                      </a:endParaRPr>
                    </a:p>
                  </a:txBody>
                  <a:tcPr marL="8049" marR="8049" marT="804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AU" sz="800" b="0" i="0" u="none" strike="noStrike" dirty="0">
                        <a:solidFill>
                          <a:schemeClr val="tx1"/>
                        </a:solidFill>
                        <a:effectLst/>
                        <a:latin typeface="Calibri" panose="020F0502020204030204" pitchFamily="34" charset="0"/>
                      </a:endParaRPr>
                    </a:p>
                  </a:txBody>
                  <a:tcPr marL="8049" marR="8049" marT="804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AU" sz="800" b="0" i="0" u="none" strike="noStrike">
                        <a:solidFill>
                          <a:schemeClr val="tx1"/>
                        </a:solidFill>
                        <a:effectLst/>
                        <a:latin typeface="Calibri" panose="020F0502020204030204" pitchFamily="34" charset="0"/>
                      </a:endParaRPr>
                    </a:p>
                  </a:txBody>
                  <a:tcPr marL="8049" marR="8049" marT="804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AU" sz="900" b="0" i="0" u="none" strike="noStrike">
                        <a:solidFill>
                          <a:schemeClr val="tx1"/>
                        </a:solidFill>
                        <a:effectLst/>
                        <a:latin typeface="Calibri" panose="020F0502020204030204" pitchFamily="34" charset="0"/>
                      </a:endParaRPr>
                    </a:p>
                  </a:txBody>
                  <a:tcPr marL="8049" marR="8049" marT="804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AU" sz="900" b="0" i="0" u="none" strike="noStrike" dirty="0">
                        <a:solidFill>
                          <a:schemeClr val="tx1"/>
                        </a:solidFill>
                        <a:effectLst/>
                        <a:latin typeface="Calibri" panose="020F0502020204030204" pitchFamily="34" charset="0"/>
                      </a:endParaRPr>
                    </a:p>
                  </a:txBody>
                  <a:tcPr marL="8049" marR="8049" marT="804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AU" sz="900" b="0" i="0" u="none" strike="noStrike" dirty="0">
                        <a:solidFill>
                          <a:schemeClr val="tx1"/>
                        </a:solidFill>
                        <a:effectLst/>
                        <a:latin typeface="Calibri" panose="020F0502020204030204" pitchFamily="34" charset="0"/>
                      </a:endParaRPr>
                    </a:p>
                  </a:txBody>
                  <a:tcPr marL="8049" marR="8049" marT="804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AU" sz="900" b="0" i="0" u="none" strike="noStrike" dirty="0">
                        <a:solidFill>
                          <a:schemeClr val="tx1"/>
                        </a:solidFill>
                        <a:effectLst/>
                        <a:latin typeface="Calibri" panose="020F0502020204030204" pitchFamily="34" charset="0"/>
                      </a:endParaRPr>
                    </a:p>
                  </a:txBody>
                  <a:tcPr marL="8049" marR="8049" marT="804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9822131"/>
                  </a:ext>
                </a:extLst>
              </a:tr>
              <a:tr h="102712">
                <a:tc gridSpan="3">
                  <a:txBody>
                    <a:bodyPr/>
                    <a:lstStyle/>
                    <a:p>
                      <a:pPr algn="ctr" fontAlgn="ctr"/>
                      <a:r>
                        <a:rPr lang="en-AU" sz="800" b="1" i="0" u="none" strike="noStrike" dirty="0">
                          <a:solidFill>
                            <a:schemeClr val="tx1"/>
                          </a:solidFill>
                          <a:effectLst/>
                          <a:latin typeface="Calibri" panose="020F0502020204030204" pitchFamily="34" charset="0"/>
                        </a:rPr>
                        <a:t>2020/21</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hMerge="1">
                  <a:txBody>
                    <a:bodyPr/>
                    <a:lstStyle/>
                    <a:p>
                      <a:endParaRPr lang="en-AU"/>
                    </a:p>
                  </a:txBody>
                  <a:tcPr/>
                </a:tc>
                <a:tc hMerge="1">
                  <a:txBody>
                    <a:bodyPr/>
                    <a:lstStyle/>
                    <a:p>
                      <a:endParaRPr lang="en-AU"/>
                    </a:p>
                  </a:txBody>
                  <a:tcPr/>
                </a:tc>
                <a:tc gridSpan="2">
                  <a:txBody>
                    <a:bodyPr/>
                    <a:lstStyle/>
                    <a:p>
                      <a:pPr algn="ctr" fontAlgn="ctr"/>
                      <a:r>
                        <a:rPr lang="en-AU" sz="800" b="1" i="0" u="none" strike="noStrike" dirty="0">
                          <a:solidFill>
                            <a:schemeClr val="tx1"/>
                          </a:solidFill>
                          <a:effectLst/>
                          <a:latin typeface="Calibri" panose="020F0502020204030204" pitchFamily="34" charset="0"/>
                        </a:rPr>
                        <a:t>2021/22</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hMerge="1">
                  <a:txBody>
                    <a:bodyPr/>
                    <a:lstStyle/>
                    <a:p>
                      <a:endParaRPr lang="en-AU"/>
                    </a:p>
                  </a:txBody>
                  <a:tcPr/>
                </a:tc>
                <a:tc gridSpan="2">
                  <a:txBody>
                    <a:bodyPr/>
                    <a:lstStyle/>
                    <a:p>
                      <a:pPr algn="ctr" fontAlgn="ctr"/>
                      <a:r>
                        <a:rPr lang="en-AU" sz="800" b="1" i="0" u="none" strike="noStrike" dirty="0">
                          <a:solidFill>
                            <a:schemeClr val="tx1"/>
                          </a:solidFill>
                          <a:effectLst/>
                          <a:latin typeface="Calibri" panose="020F0502020204030204" pitchFamily="34" charset="0"/>
                        </a:rPr>
                        <a:t>2022/23</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hMerge="1">
                  <a:txBody>
                    <a:bodyPr/>
                    <a:lstStyle/>
                    <a:p>
                      <a:endParaRPr lang="en-AU"/>
                    </a:p>
                  </a:txBody>
                  <a:tcPr/>
                </a:tc>
                <a:extLst>
                  <a:ext uri="{0D108BD9-81ED-4DB2-BD59-A6C34878D82A}">
                    <a16:rowId xmlns:a16="http://schemas.microsoft.com/office/drawing/2014/main" val="2023341697"/>
                  </a:ext>
                </a:extLst>
              </a:tr>
              <a:tr h="95522">
                <a:tc>
                  <a:txBody>
                    <a:bodyPr/>
                    <a:lstStyle/>
                    <a:p>
                      <a:pPr algn="ctr" fontAlgn="ctr"/>
                      <a:endParaRPr lang="en-AU" sz="800" b="0" i="0" u="none" strike="noStrike" dirty="0">
                        <a:solidFill>
                          <a:schemeClr val="tx1"/>
                        </a:solidFill>
                        <a:effectLst/>
                        <a:latin typeface="Calibri" panose="020F0502020204030204" pitchFamily="34" charset="0"/>
                      </a:endParaRPr>
                    </a:p>
                  </a:txBody>
                  <a:tcPr marL="8049" marR="8049" marT="804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AU" sz="800" b="0" i="0" u="none" strike="noStrike" dirty="0">
                        <a:solidFill>
                          <a:schemeClr val="tx1"/>
                        </a:solidFill>
                        <a:effectLst/>
                        <a:latin typeface="Calibri" panose="020F0502020204030204" pitchFamily="34" charset="0"/>
                      </a:endParaRPr>
                    </a:p>
                  </a:txBody>
                  <a:tcPr marL="8049" marR="8049" marT="804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AU" sz="800" b="0" i="0" u="none" strike="noStrike" dirty="0">
                        <a:solidFill>
                          <a:schemeClr val="tx1"/>
                        </a:solidFill>
                        <a:effectLst/>
                        <a:latin typeface="Calibri" panose="020F0502020204030204" pitchFamily="34" charset="0"/>
                      </a:endParaRPr>
                    </a:p>
                  </a:txBody>
                  <a:tcPr marL="8049" marR="8049" marT="804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AU" sz="900" b="0" i="0" u="none" strike="noStrike" dirty="0">
                        <a:solidFill>
                          <a:schemeClr val="tx1"/>
                        </a:solidFill>
                        <a:effectLst/>
                        <a:latin typeface="Calibri" panose="020F0502020204030204" pitchFamily="34" charset="0"/>
                      </a:endParaRPr>
                    </a:p>
                  </a:txBody>
                  <a:tcPr marL="8049" marR="8049" marT="804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AU" sz="900" b="0" i="0" u="none" strike="noStrike" dirty="0">
                        <a:solidFill>
                          <a:schemeClr val="tx1"/>
                        </a:solidFill>
                        <a:effectLst/>
                        <a:latin typeface="Calibri" panose="020F0502020204030204" pitchFamily="34" charset="0"/>
                      </a:endParaRPr>
                    </a:p>
                  </a:txBody>
                  <a:tcPr marL="8049" marR="8049" marT="804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AU" sz="900" b="0" i="0" u="none" strike="noStrike" dirty="0">
                        <a:solidFill>
                          <a:schemeClr val="tx1"/>
                        </a:solidFill>
                        <a:effectLst/>
                        <a:latin typeface="Calibri" panose="020F0502020204030204" pitchFamily="34" charset="0"/>
                      </a:endParaRPr>
                    </a:p>
                  </a:txBody>
                  <a:tcPr marL="8049" marR="8049" marT="804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AU" sz="900" b="0" i="0" u="none" strike="noStrike" dirty="0">
                        <a:solidFill>
                          <a:schemeClr val="tx1"/>
                        </a:solidFill>
                        <a:effectLst/>
                        <a:latin typeface="Calibri" panose="020F0502020204030204" pitchFamily="34" charset="0"/>
                      </a:endParaRPr>
                    </a:p>
                  </a:txBody>
                  <a:tcPr marL="8049" marR="8049" marT="804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3379527"/>
                  </a:ext>
                </a:extLst>
              </a:tr>
              <a:tr h="102712">
                <a:tc gridSpan="7">
                  <a:txBody>
                    <a:bodyPr/>
                    <a:lstStyle/>
                    <a:p>
                      <a:pPr algn="ctr" fontAlgn="ctr"/>
                      <a:r>
                        <a:rPr lang="en-AU" sz="800" b="1" i="0" u="none" strike="noStrike" dirty="0">
                          <a:solidFill>
                            <a:schemeClr val="tx1"/>
                          </a:solidFill>
                          <a:effectLst/>
                          <a:latin typeface="Calibri" panose="020F0502020204030204" pitchFamily="34" charset="0"/>
                        </a:rPr>
                        <a:t>Income</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336399455"/>
                  </a:ext>
                </a:extLst>
              </a:tr>
              <a:tr h="102712">
                <a:tc>
                  <a:txBody>
                    <a:bodyPr/>
                    <a:lstStyle/>
                    <a:p>
                      <a:pPr algn="ctr" fontAlgn="ctr"/>
                      <a:r>
                        <a:rPr lang="en-AU" sz="800" b="1" i="0" u="none" strike="noStrike">
                          <a:solidFill>
                            <a:schemeClr val="tx1"/>
                          </a:solidFill>
                          <a:effectLst/>
                          <a:latin typeface="Calibri" panose="020F0502020204030204" pitchFamily="34" charset="0"/>
                        </a:rPr>
                        <a:t>Detail</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1" i="0" u="none" strike="noStrike">
                          <a:solidFill>
                            <a:schemeClr val="tx1"/>
                          </a:solidFill>
                          <a:effectLst/>
                          <a:latin typeface="Calibri" panose="020F0502020204030204" pitchFamily="34" charset="0"/>
                        </a:rPr>
                        <a:t>Amount</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1" i="0" u="none" strike="noStrike" dirty="0">
                          <a:solidFill>
                            <a:schemeClr val="tx1"/>
                          </a:solidFill>
                          <a:effectLst/>
                          <a:latin typeface="Calibri" panose="020F0502020204030204" pitchFamily="34" charset="0"/>
                        </a:rPr>
                        <a:t>Comments</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1" i="0" u="none" strike="noStrike" dirty="0">
                          <a:solidFill>
                            <a:schemeClr val="tx1"/>
                          </a:solidFill>
                          <a:effectLst/>
                          <a:latin typeface="Calibri" panose="020F0502020204030204" pitchFamily="34" charset="0"/>
                        </a:rPr>
                        <a:t>Amount</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1" i="0" u="none" strike="noStrike">
                          <a:solidFill>
                            <a:schemeClr val="tx1"/>
                          </a:solidFill>
                          <a:effectLst/>
                          <a:latin typeface="Calibri" panose="020F0502020204030204" pitchFamily="34" charset="0"/>
                        </a:rPr>
                        <a:t>Comments</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1" i="0" u="none" strike="noStrike">
                          <a:solidFill>
                            <a:schemeClr val="tx1"/>
                          </a:solidFill>
                          <a:effectLst/>
                          <a:latin typeface="Calibri" panose="020F0502020204030204" pitchFamily="34" charset="0"/>
                        </a:rPr>
                        <a:t>Amount</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1" i="0" u="none" strike="noStrike">
                          <a:solidFill>
                            <a:schemeClr val="tx1"/>
                          </a:solidFill>
                          <a:effectLst/>
                          <a:latin typeface="Calibri" panose="020F0502020204030204" pitchFamily="34" charset="0"/>
                        </a:rPr>
                        <a:t>Comments</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1822437141"/>
                  </a:ext>
                </a:extLst>
              </a:tr>
              <a:tr h="102712">
                <a:tc>
                  <a:txBody>
                    <a:bodyPr/>
                    <a:lstStyle/>
                    <a:p>
                      <a:pPr algn="ctr" fontAlgn="ctr"/>
                      <a:r>
                        <a:rPr lang="en-AU" sz="800" b="0" i="0" u="none" strike="noStrike" dirty="0">
                          <a:solidFill>
                            <a:schemeClr val="tx1"/>
                          </a:solidFill>
                          <a:effectLst/>
                          <a:latin typeface="Calibri" panose="020F0502020204030204" pitchFamily="34" charset="0"/>
                        </a:rPr>
                        <a:t>NOMINATION &amp; AFFILIATION FEES </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$85,700.00</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TEAMS SM 51, SF 11, T20 12</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$78,600.00</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TEAMS SM 47, SF 8, T20 12</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dirty="0">
                          <a:solidFill>
                            <a:schemeClr val="tx1"/>
                          </a:solidFill>
                          <a:effectLst/>
                          <a:latin typeface="Calibri" panose="020F0502020204030204" pitchFamily="34" charset="0"/>
                        </a:rPr>
                        <a:t>$77,700.00</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TEAMS SM 47, SF 8, T20 10</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676567075"/>
                  </a:ext>
                </a:extLst>
              </a:tr>
              <a:tr h="102712">
                <a:tc>
                  <a:txBody>
                    <a:bodyPr/>
                    <a:lstStyle/>
                    <a:p>
                      <a:pPr algn="ctr" fontAlgn="ctr"/>
                      <a:r>
                        <a:rPr lang="en-AU" sz="800" b="0" i="0" u="none" strike="noStrike">
                          <a:solidFill>
                            <a:schemeClr val="tx1"/>
                          </a:solidFill>
                          <a:effectLst/>
                          <a:latin typeface="Calibri" panose="020F0502020204030204" pitchFamily="34" charset="0"/>
                        </a:rPr>
                        <a:t>KOOKABURRA  SPONSORSHIP</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$2,000.00</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$526 OUTSTANDING</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dirty="0">
                          <a:solidFill>
                            <a:schemeClr val="tx1"/>
                          </a:solidFill>
                          <a:effectLst/>
                          <a:latin typeface="Calibri" panose="020F0502020204030204" pitchFamily="34" charset="0"/>
                        </a:rPr>
                        <a:t>$2,000.00</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dirty="0">
                          <a:solidFill>
                            <a:schemeClr val="tx1"/>
                          </a:solidFill>
                          <a:effectLst/>
                          <a:latin typeface="Calibri" panose="020F0502020204030204" pitchFamily="34" charset="0"/>
                        </a:rPr>
                        <a:t>$2,000.00</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$1150 OUTSTANDING</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3503040186"/>
                  </a:ext>
                </a:extLst>
              </a:tr>
              <a:tr h="102712">
                <a:tc>
                  <a:txBody>
                    <a:bodyPr/>
                    <a:lstStyle/>
                    <a:p>
                      <a:pPr algn="ctr" fontAlgn="ctr"/>
                      <a:r>
                        <a:rPr lang="en-AU" sz="800" b="0" i="0" u="none" strike="noStrike">
                          <a:solidFill>
                            <a:schemeClr val="tx1"/>
                          </a:solidFill>
                          <a:effectLst/>
                          <a:latin typeface="Calibri" panose="020F0502020204030204" pitchFamily="34" charset="0"/>
                        </a:rPr>
                        <a:t>ALCOA &amp; BEYOND BANK SPONSORSHIP</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$6,000.00</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ALCOA &amp; BEYOND BANK</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$3,500.00</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dirty="0">
                          <a:solidFill>
                            <a:schemeClr val="tx1"/>
                          </a:solidFill>
                          <a:effectLst/>
                          <a:latin typeface="Calibri" panose="020F0502020204030204" pitchFamily="34" charset="0"/>
                        </a:rPr>
                        <a:t>EVERLAST &amp; RETRAVISION</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$3,500.00</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800" b="0" i="0" u="none" strike="noStrike" dirty="0">
                          <a:solidFill>
                            <a:schemeClr val="tx1"/>
                          </a:solidFill>
                          <a:effectLst/>
                          <a:latin typeface="Calibri" panose="020F0502020204030204" pitchFamily="34" charset="0"/>
                        </a:rPr>
                        <a:t>EVERLAST &amp; RETRAVISION</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784649320"/>
                  </a:ext>
                </a:extLst>
              </a:tr>
              <a:tr h="102712">
                <a:tc>
                  <a:txBody>
                    <a:bodyPr/>
                    <a:lstStyle/>
                    <a:p>
                      <a:pPr algn="ctr" fontAlgn="ctr"/>
                      <a:r>
                        <a:rPr lang="en-AU" sz="800" b="0" i="0" u="none" strike="noStrike">
                          <a:solidFill>
                            <a:schemeClr val="tx1"/>
                          </a:solidFill>
                          <a:effectLst/>
                          <a:latin typeface="Calibri" panose="020F0502020204030204" pitchFamily="34" charset="0"/>
                        </a:rPr>
                        <a:t>SENIOR COUNTRY WEEK PLAYER FEES</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$2,750.00</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$2,550.00</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dirty="0">
                          <a:solidFill>
                            <a:schemeClr val="tx1"/>
                          </a:solidFill>
                          <a:effectLst/>
                          <a:latin typeface="Calibri" panose="020F0502020204030204" pitchFamily="34" charset="0"/>
                        </a:rPr>
                        <a:t> </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dirty="0">
                          <a:solidFill>
                            <a:schemeClr val="tx1"/>
                          </a:solidFill>
                          <a:effectLst/>
                          <a:latin typeface="Calibri" panose="020F0502020204030204" pitchFamily="34" charset="0"/>
                        </a:rPr>
                        <a:t>N/A</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4071657610"/>
                  </a:ext>
                </a:extLst>
              </a:tr>
              <a:tr h="102712">
                <a:tc>
                  <a:txBody>
                    <a:bodyPr/>
                    <a:lstStyle/>
                    <a:p>
                      <a:pPr algn="ctr" fontAlgn="ctr"/>
                      <a:r>
                        <a:rPr lang="en-AU" sz="800" b="0" i="0" u="none" strike="noStrike">
                          <a:solidFill>
                            <a:schemeClr val="tx1"/>
                          </a:solidFill>
                          <a:effectLst/>
                          <a:latin typeface="Calibri" panose="020F0502020204030204" pitchFamily="34" charset="0"/>
                        </a:rPr>
                        <a:t>SENIOR COUNTRY WEEK APPAREL SALES</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$820.00</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$1,460.00</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N/A</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1023206387"/>
                  </a:ext>
                </a:extLst>
              </a:tr>
              <a:tr h="164338">
                <a:tc>
                  <a:txBody>
                    <a:bodyPr/>
                    <a:lstStyle/>
                    <a:p>
                      <a:pPr algn="ctr" fontAlgn="ctr"/>
                      <a:r>
                        <a:rPr lang="en-AU" sz="800" b="0" i="0" u="none" strike="noStrike">
                          <a:solidFill>
                            <a:schemeClr val="tx1"/>
                          </a:solidFill>
                          <a:effectLst/>
                          <a:latin typeface="Calibri" panose="020F0502020204030204" pitchFamily="34" charset="0"/>
                        </a:rPr>
                        <a:t>COUNTRY CUP REVENUE</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N/A</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COVID</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dirty="0">
                          <a:solidFill>
                            <a:schemeClr val="tx1"/>
                          </a:solidFill>
                          <a:effectLst/>
                          <a:latin typeface="Calibri" panose="020F0502020204030204" pitchFamily="34" charset="0"/>
                        </a:rPr>
                        <a:t>$2,678.00</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ALBANY ROAD TRIP $2000 REIMBURSE OUSTANDING </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dirty="0">
                          <a:solidFill>
                            <a:schemeClr val="tx1"/>
                          </a:solidFill>
                          <a:effectLst/>
                          <a:latin typeface="Calibri" panose="020F0502020204030204" pitchFamily="34" charset="0"/>
                        </a:rPr>
                        <a:t>$900.00</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1890276994"/>
                  </a:ext>
                </a:extLst>
              </a:tr>
              <a:tr h="102712">
                <a:tc>
                  <a:txBody>
                    <a:bodyPr/>
                    <a:lstStyle/>
                    <a:p>
                      <a:pPr algn="ctr" fontAlgn="ctr"/>
                      <a:r>
                        <a:rPr lang="en-AU" sz="800" b="0" i="0" u="none" strike="noStrike">
                          <a:solidFill>
                            <a:schemeClr val="tx1"/>
                          </a:solidFill>
                          <a:effectLst/>
                          <a:latin typeface="Calibri" panose="020F0502020204030204" pitchFamily="34" charset="0"/>
                        </a:rPr>
                        <a:t>WOMENS COUNTRY WEEK NOMINATION FEES</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$1,950.00</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$1,340.00</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dirty="0">
                          <a:solidFill>
                            <a:schemeClr val="tx1"/>
                          </a:solidFill>
                          <a:effectLst/>
                          <a:latin typeface="Calibri" panose="020F0502020204030204" pitchFamily="34" charset="0"/>
                        </a:rPr>
                        <a:t>$1,525.00</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3676972536"/>
                  </a:ext>
                </a:extLst>
              </a:tr>
              <a:tr h="102712">
                <a:tc>
                  <a:txBody>
                    <a:bodyPr/>
                    <a:lstStyle/>
                    <a:p>
                      <a:pPr algn="ctr" fontAlgn="ctr"/>
                      <a:r>
                        <a:rPr lang="en-AU" sz="800" b="0" i="0" u="none" strike="noStrike">
                          <a:solidFill>
                            <a:schemeClr val="tx1"/>
                          </a:solidFill>
                          <a:effectLst/>
                          <a:latin typeface="Calibri" panose="020F0502020204030204" pitchFamily="34" charset="0"/>
                        </a:rPr>
                        <a:t>MASTERS CARNIVAL NOMINATIONS</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$1,110.00</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dirty="0">
                          <a:solidFill>
                            <a:schemeClr val="tx1"/>
                          </a:solidFill>
                          <a:effectLst/>
                          <a:latin typeface="Calibri" panose="020F0502020204030204" pitchFamily="34" charset="0"/>
                        </a:rPr>
                        <a:t> </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N/A</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COVID</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dirty="0">
                          <a:solidFill>
                            <a:schemeClr val="tx1"/>
                          </a:solidFill>
                          <a:effectLst/>
                          <a:latin typeface="Calibri" panose="020F0502020204030204" pitchFamily="34" charset="0"/>
                        </a:rPr>
                        <a:t>$1,510.00</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NOMS &amp; CLOTHING</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850610413"/>
                  </a:ext>
                </a:extLst>
              </a:tr>
              <a:tr h="102712">
                <a:tc>
                  <a:txBody>
                    <a:bodyPr/>
                    <a:lstStyle/>
                    <a:p>
                      <a:pPr algn="ctr" fontAlgn="ctr"/>
                      <a:r>
                        <a:rPr lang="en-AU" sz="800" b="0" i="0" u="none" strike="noStrike">
                          <a:solidFill>
                            <a:schemeClr val="tx1"/>
                          </a:solidFill>
                          <a:effectLst/>
                          <a:latin typeface="Calibri" panose="020F0502020204030204" pitchFamily="34" charset="0"/>
                        </a:rPr>
                        <a:t>WARNBRO TURF INV ADJUSTMENT</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$325.00</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OVERCHARGE REFUND</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N/A</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N/A</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dirty="0">
                          <a:solidFill>
                            <a:schemeClr val="tx1"/>
                          </a:solidFill>
                          <a:effectLst/>
                          <a:latin typeface="Calibri" panose="020F0502020204030204" pitchFamily="34" charset="0"/>
                        </a:rPr>
                        <a:t> </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3423543083"/>
                  </a:ext>
                </a:extLst>
              </a:tr>
              <a:tr h="102712">
                <a:tc>
                  <a:txBody>
                    <a:bodyPr/>
                    <a:lstStyle/>
                    <a:p>
                      <a:pPr algn="ctr" fontAlgn="ctr"/>
                      <a:r>
                        <a:rPr lang="en-AU" sz="800" b="0" i="0" u="none" strike="noStrike">
                          <a:solidFill>
                            <a:schemeClr val="tx1"/>
                          </a:solidFill>
                          <a:effectLst/>
                          <a:latin typeface="Calibri" panose="020F0502020204030204" pitchFamily="34" charset="0"/>
                        </a:rPr>
                        <a:t>COM UMPIRE REIMBURSEMENT</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$1,000.00</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SUMMER SMASH UMPIRING</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dirty="0">
                          <a:solidFill>
                            <a:schemeClr val="tx1"/>
                          </a:solidFill>
                          <a:effectLst/>
                          <a:latin typeface="Calibri" panose="020F0502020204030204" pitchFamily="34" charset="0"/>
                        </a:rPr>
                        <a:t>N/A</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N/A</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dirty="0">
                          <a:solidFill>
                            <a:schemeClr val="tx1"/>
                          </a:solidFill>
                          <a:effectLst/>
                          <a:latin typeface="Calibri" panose="020F0502020204030204" pitchFamily="34" charset="0"/>
                        </a:rPr>
                        <a:t> </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2536362204"/>
                  </a:ext>
                </a:extLst>
              </a:tr>
              <a:tr h="102712">
                <a:tc>
                  <a:txBody>
                    <a:bodyPr/>
                    <a:lstStyle/>
                    <a:p>
                      <a:pPr algn="ctr" fontAlgn="ctr"/>
                      <a:r>
                        <a:rPr lang="en-AU" sz="800" b="0" i="0" u="none" strike="noStrike">
                          <a:solidFill>
                            <a:schemeClr val="tx1"/>
                          </a:solidFill>
                          <a:effectLst/>
                          <a:latin typeface="Calibri" panose="020F0502020204030204" pitchFamily="34" charset="0"/>
                        </a:rPr>
                        <a:t>MIDDLE STUMP INITIATIVE SALES</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N/A</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$2,550.00</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dirty="0">
                          <a:solidFill>
                            <a:schemeClr val="tx1"/>
                          </a:solidFill>
                          <a:effectLst/>
                          <a:latin typeface="Calibri" panose="020F0502020204030204" pitchFamily="34" charset="0"/>
                        </a:rPr>
                        <a:t>INDIGINOUS STUMPS</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dirty="0">
                          <a:solidFill>
                            <a:schemeClr val="tx1"/>
                          </a:solidFill>
                          <a:effectLst/>
                          <a:latin typeface="Calibri" panose="020F0502020204030204" pitchFamily="34" charset="0"/>
                        </a:rPr>
                        <a:t>N/A</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dirty="0">
                          <a:solidFill>
                            <a:schemeClr val="tx1"/>
                          </a:solidFill>
                          <a:effectLst/>
                          <a:latin typeface="Calibri" panose="020F0502020204030204" pitchFamily="34" charset="0"/>
                        </a:rPr>
                        <a:t> </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292946271"/>
                  </a:ext>
                </a:extLst>
              </a:tr>
              <a:tr h="69684">
                <a:tc>
                  <a:txBody>
                    <a:bodyPr/>
                    <a:lstStyle/>
                    <a:p>
                      <a:pPr algn="ctr" fontAlgn="ctr"/>
                      <a:r>
                        <a:rPr lang="en-AU" sz="800" b="0" i="0" u="none" strike="noStrike">
                          <a:solidFill>
                            <a:schemeClr val="tx1"/>
                          </a:solidFill>
                          <a:effectLst/>
                          <a:latin typeface="Calibri" panose="020F0502020204030204" pitchFamily="34" charset="0"/>
                        </a:rPr>
                        <a:t>WIND UP FUNDRAISER</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N/A</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N/A</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dirty="0">
                          <a:solidFill>
                            <a:schemeClr val="tx1"/>
                          </a:solidFill>
                          <a:effectLst/>
                          <a:latin typeface="Calibri" panose="020F0502020204030204" pitchFamily="34" charset="0"/>
                        </a:rPr>
                        <a:t>$700.00</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dirty="0">
                          <a:solidFill>
                            <a:schemeClr val="tx1"/>
                          </a:solidFill>
                          <a:effectLst/>
                          <a:latin typeface="Calibri" panose="020F0502020204030204" pitchFamily="34" charset="0"/>
                        </a:rPr>
                        <a:t>TO GO TO G DEHRING DONATION</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1942396797"/>
                  </a:ext>
                </a:extLst>
              </a:tr>
              <a:tr h="102712">
                <a:tc>
                  <a:txBody>
                    <a:bodyPr/>
                    <a:lstStyle/>
                    <a:p>
                      <a:pPr algn="ctr" fontAlgn="ctr"/>
                      <a:r>
                        <a:rPr lang="en-AU" sz="800" b="0" i="0" u="none" strike="noStrike">
                          <a:solidFill>
                            <a:schemeClr val="tx1"/>
                          </a:solidFill>
                          <a:effectLst/>
                          <a:latin typeface="Calibri" panose="020F0502020204030204" pitchFamily="34" charset="0"/>
                        </a:rPr>
                        <a:t>APPEAL FUNDS</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$360.00</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$720.00</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$1,080.00</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dirty="0">
                          <a:solidFill>
                            <a:schemeClr val="tx1"/>
                          </a:solidFill>
                          <a:effectLst/>
                          <a:latin typeface="Calibri" panose="020F0502020204030204" pitchFamily="34" charset="0"/>
                        </a:rPr>
                        <a:t> </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1977664198"/>
                  </a:ext>
                </a:extLst>
              </a:tr>
              <a:tr h="102712">
                <a:tc>
                  <a:txBody>
                    <a:bodyPr/>
                    <a:lstStyle/>
                    <a:p>
                      <a:pPr algn="ctr" fontAlgn="ctr"/>
                      <a:r>
                        <a:rPr lang="en-AU" sz="800" b="0" i="0" u="none" strike="noStrike">
                          <a:solidFill>
                            <a:schemeClr val="tx1"/>
                          </a:solidFill>
                          <a:effectLst/>
                          <a:latin typeface="Calibri" panose="020F0502020204030204" pitchFamily="34" charset="0"/>
                        </a:rPr>
                        <a:t>FINES</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N/A</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$60.00</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dirty="0">
                          <a:solidFill>
                            <a:schemeClr val="tx1"/>
                          </a:solidFill>
                          <a:effectLst/>
                          <a:latin typeface="Calibri" panose="020F0502020204030204" pitchFamily="34" charset="0"/>
                        </a:rPr>
                        <a:t>$2,000.00</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dirty="0">
                          <a:solidFill>
                            <a:schemeClr val="tx1"/>
                          </a:solidFill>
                          <a:effectLst/>
                          <a:latin typeface="Calibri" panose="020F0502020204030204" pitchFamily="34" charset="0"/>
                        </a:rPr>
                        <a:t> </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960799790"/>
                  </a:ext>
                </a:extLst>
              </a:tr>
              <a:tr h="102712">
                <a:tc>
                  <a:txBody>
                    <a:bodyPr/>
                    <a:lstStyle/>
                    <a:p>
                      <a:pPr algn="ctr" fontAlgn="ctr"/>
                      <a:r>
                        <a:rPr lang="en-AU" sz="800" b="0" i="0" u="none" strike="noStrike">
                          <a:solidFill>
                            <a:schemeClr val="tx1"/>
                          </a:solidFill>
                          <a:effectLst/>
                          <a:latin typeface="Calibri" panose="020F0502020204030204" pitchFamily="34" charset="0"/>
                        </a:rPr>
                        <a:t>BANK INTEREST                        </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$13.14</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dirty="0">
                          <a:solidFill>
                            <a:schemeClr val="tx1"/>
                          </a:solidFill>
                          <a:effectLst/>
                          <a:latin typeface="Calibri" panose="020F0502020204030204" pitchFamily="34" charset="0"/>
                        </a:rPr>
                        <a:t>$3.84</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dirty="0">
                          <a:solidFill>
                            <a:schemeClr val="tx1"/>
                          </a:solidFill>
                          <a:effectLst/>
                          <a:latin typeface="Calibri" panose="020F0502020204030204" pitchFamily="34" charset="0"/>
                        </a:rPr>
                        <a:t>$14.24</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dirty="0">
                          <a:solidFill>
                            <a:schemeClr val="tx1"/>
                          </a:solidFill>
                          <a:effectLst/>
                          <a:latin typeface="Calibri" panose="020F0502020204030204" pitchFamily="34" charset="0"/>
                        </a:rPr>
                        <a:t> </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327792709"/>
                  </a:ext>
                </a:extLst>
              </a:tr>
              <a:tr h="246508">
                <a:tc>
                  <a:txBody>
                    <a:bodyPr/>
                    <a:lstStyle/>
                    <a:p>
                      <a:pPr algn="ctr" fontAlgn="ctr"/>
                      <a:r>
                        <a:rPr lang="en-AU" sz="800" b="0" i="0" u="none" strike="noStrike" dirty="0">
                          <a:solidFill>
                            <a:schemeClr val="tx1"/>
                          </a:solidFill>
                          <a:effectLst/>
                          <a:latin typeface="Calibri" panose="020F0502020204030204" pitchFamily="34" charset="0"/>
                        </a:rPr>
                        <a:t>INCOME FROM 2019/20 FINANCIAL YEAR</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dirty="0">
                          <a:solidFill>
                            <a:schemeClr val="tx1"/>
                          </a:solidFill>
                          <a:effectLst/>
                          <a:latin typeface="Calibri" panose="020F0502020204030204" pitchFamily="34" charset="0"/>
                        </a:rPr>
                        <a:t>$4,580.51</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dirty="0">
                          <a:solidFill>
                            <a:schemeClr val="tx1"/>
                          </a:solidFill>
                          <a:effectLst/>
                          <a:latin typeface="Calibri" panose="020F0502020204030204" pitchFamily="34" charset="0"/>
                        </a:rPr>
                        <a:t>INT, PCB GRANT, KOOKABURRA SPONS, MASTERS NOM REFUND, NBCC FACILITY ON CHARGE</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dirty="0">
                          <a:solidFill>
                            <a:schemeClr val="tx1"/>
                          </a:solidFill>
                          <a:effectLst/>
                          <a:latin typeface="Calibri" panose="020F0502020204030204" pitchFamily="34" charset="0"/>
                        </a:rPr>
                        <a:t>$885.78</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da-DK" sz="800" b="0" i="0" u="none" strike="noStrike" dirty="0">
                          <a:solidFill>
                            <a:schemeClr val="tx1"/>
                          </a:solidFill>
                          <a:effectLst/>
                          <a:latin typeface="Calibri" panose="020F0502020204030204" pitchFamily="34" charset="0"/>
                        </a:rPr>
                        <a:t>INT, KOOKABURRA SPONS, MAND CC REFUND</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dirty="0">
                          <a:solidFill>
                            <a:schemeClr val="tx1"/>
                          </a:solidFill>
                          <a:effectLst/>
                          <a:latin typeface="Calibri" panose="020F0502020204030204" pitchFamily="34" charset="0"/>
                        </a:rPr>
                        <a:t>$2,000.00</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dirty="0">
                          <a:solidFill>
                            <a:schemeClr val="tx1"/>
                          </a:solidFill>
                          <a:effectLst/>
                          <a:latin typeface="Calibri" panose="020F0502020204030204" pitchFamily="34" charset="0"/>
                        </a:rPr>
                        <a:t>C CUP REIMBURSEMENT</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2210613678"/>
                  </a:ext>
                </a:extLst>
              </a:tr>
              <a:tr h="102712">
                <a:tc>
                  <a:txBody>
                    <a:bodyPr/>
                    <a:lstStyle/>
                    <a:p>
                      <a:pPr algn="ctr" fontAlgn="ctr"/>
                      <a:r>
                        <a:rPr lang="en-AU" sz="800" b="1" i="0" u="none" strike="noStrike" dirty="0">
                          <a:solidFill>
                            <a:schemeClr val="tx1"/>
                          </a:solidFill>
                          <a:effectLst/>
                          <a:latin typeface="Calibri" panose="020F0502020204030204" pitchFamily="34" charset="0"/>
                        </a:rPr>
                        <a:t>TOTAL</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AU" sz="800" b="1" i="0" u="none" strike="noStrike" dirty="0">
                          <a:solidFill>
                            <a:schemeClr val="tx1"/>
                          </a:solidFill>
                          <a:effectLst/>
                          <a:latin typeface="Calibri" panose="020F0502020204030204" pitchFamily="34" charset="0"/>
                        </a:rPr>
                        <a:t>$106,608.65</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AU" sz="800" b="0" i="0" u="none" strike="noStrike">
                        <a:solidFill>
                          <a:schemeClr val="tx1"/>
                        </a:solidFill>
                        <a:effectLst/>
                        <a:latin typeface="Calibri" panose="020F0502020204030204" pitchFamily="34" charset="0"/>
                      </a:endParaRP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AU" sz="800" b="1" i="0" u="none" strike="noStrike" dirty="0">
                          <a:solidFill>
                            <a:schemeClr val="tx1"/>
                          </a:solidFill>
                          <a:effectLst/>
                          <a:latin typeface="Calibri" panose="020F0502020204030204" pitchFamily="34" charset="0"/>
                        </a:rPr>
                        <a:t>$96,047.62</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AU" sz="800" b="0" i="0" u="none" strike="noStrike">
                        <a:solidFill>
                          <a:schemeClr val="tx1"/>
                        </a:solidFill>
                        <a:effectLst/>
                        <a:latin typeface="Calibri" panose="020F0502020204030204" pitchFamily="34" charset="0"/>
                      </a:endParaRP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AU" sz="800" b="1" i="0" u="none" strike="noStrike" dirty="0">
                          <a:solidFill>
                            <a:schemeClr val="tx1"/>
                          </a:solidFill>
                          <a:effectLst/>
                          <a:latin typeface="Calibri" panose="020F0502020204030204" pitchFamily="34" charset="0"/>
                        </a:rPr>
                        <a:t>$92,929.24</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AU" sz="800" b="0" i="0" u="none" strike="noStrike" dirty="0">
                        <a:solidFill>
                          <a:schemeClr val="tx1"/>
                        </a:solidFill>
                        <a:effectLst/>
                        <a:latin typeface="Calibri" panose="020F0502020204030204" pitchFamily="34" charset="0"/>
                      </a:endParaRP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3933415"/>
                  </a:ext>
                </a:extLst>
              </a:tr>
            </a:tbl>
          </a:graphicData>
        </a:graphic>
      </p:graphicFrame>
    </p:spTree>
    <p:extLst>
      <p:ext uri="{BB962C8B-B14F-4D97-AF65-F5344CB8AC3E}">
        <p14:creationId xmlns:p14="http://schemas.microsoft.com/office/powerpoint/2010/main" val="273121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21804" y="381000"/>
            <a:ext cx="8964490" cy="671736"/>
          </a:xfrm>
        </p:spPr>
        <p:txBody>
          <a:bodyPr>
            <a:noAutofit/>
          </a:bodyPr>
          <a:lstStyle/>
          <a:p>
            <a:r>
              <a:rPr lang="en-US" sz="4800" b="1" dirty="0">
                <a:latin typeface="Calibri" panose="020F0502020204030204" pitchFamily="34" charset="0"/>
                <a:cs typeface="Calibri" panose="020F0502020204030204" pitchFamily="34" charset="0"/>
              </a:rPr>
              <a:t>Treasurers Report</a:t>
            </a:r>
          </a:p>
        </p:txBody>
      </p:sp>
      <p:graphicFrame>
        <p:nvGraphicFramePr>
          <p:cNvPr id="3" name="Table 2">
            <a:extLst>
              <a:ext uri="{FF2B5EF4-FFF2-40B4-BE49-F238E27FC236}">
                <a16:creationId xmlns:a16="http://schemas.microsoft.com/office/drawing/2014/main" id="{B0887336-6D3C-4AD0-BC29-A4BAD97A4116}"/>
              </a:ext>
            </a:extLst>
          </p:cNvPr>
          <p:cNvGraphicFramePr>
            <a:graphicFrameLocks noGrp="1"/>
          </p:cNvGraphicFramePr>
          <p:nvPr>
            <p:extLst>
              <p:ext uri="{D42A27DB-BD31-4B8C-83A1-F6EECF244321}">
                <p14:modId xmlns:p14="http://schemas.microsoft.com/office/powerpoint/2010/main" val="1494005434"/>
              </p:ext>
            </p:extLst>
          </p:nvPr>
        </p:nvGraphicFramePr>
        <p:xfrm>
          <a:off x="765820" y="1268760"/>
          <a:ext cx="10009112" cy="5245134"/>
        </p:xfrm>
        <a:graphic>
          <a:graphicData uri="http://schemas.openxmlformats.org/drawingml/2006/table">
            <a:tbl>
              <a:tblPr/>
              <a:tblGrid>
                <a:gridCol w="2445276">
                  <a:extLst>
                    <a:ext uri="{9D8B030D-6E8A-4147-A177-3AD203B41FA5}">
                      <a16:colId xmlns:a16="http://schemas.microsoft.com/office/drawing/2014/main" val="1049997608"/>
                    </a:ext>
                  </a:extLst>
                </a:gridCol>
                <a:gridCol w="654277">
                  <a:extLst>
                    <a:ext uri="{9D8B030D-6E8A-4147-A177-3AD203B41FA5}">
                      <a16:colId xmlns:a16="http://schemas.microsoft.com/office/drawing/2014/main" val="300942932"/>
                    </a:ext>
                  </a:extLst>
                </a:gridCol>
                <a:gridCol w="1731520">
                  <a:extLst>
                    <a:ext uri="{9D8B030D-6E8A-4147-A177-3AD203B41FA5}">
                      <a16:colId xmlns:a16="http://schemas.microsoft.com/office/drawing/2014/main" val="1219249127"/>
                    </a:ext>
                  </a:extLst>
                </a:gridCol>
                <a:gridCol w="912023">
                  <a:extLst>
                    <a:ext uri="{9D8B030D-6E8A-4147-A177-3AD203B41FA5}">
                      <a16:colId xmlns:a16="http://schemas.microsoft.com/office/drawing/2014/main" val="1142152022"/>
                    </a:ext>
                  </a:extLst>
                </a:gridCol>
                <a:gridCol w="1638996">
                  <a:extLst>
                    <a:ext uri="{9D8B030D-6E8A-4147-A177-3AD203B41FA5}">
                      <a16:colId xmlns:a16="http://schemas.microsoft.com/office/drawing/2014/main" val="819172388"/>
                    </a:ext>
                  </a:extLst>
                </a:gridCol>
                <a:gridCol w="882282">
                  <a:extLst>
                    <a:ext uri="{9D8B030D-6E8A-4147-A177-3AD203B41FA5}">
                      <a16:colId xmlns:a16="http://schemas.microsoft.com/office/drawing/2014/main" val="102574119"/>
                    </a:ext>
                  </a:extLst>
                </a:gridCol>
                <a:gridCol w="1744738">
                  <a:extLst>
                    <a:ext uri="{9D8B030D-6E8A-4147-A177-3AD203B41FA5}">
                      <a16:colId xmlns:a16="http://schemas.microsoft.com/office/drawing/2014/main" val="1274697284"/>
                    </a:ext>
                  </a:extLst>
                </a:gridCol>
              </a:tblGrid>
              <a:tr h="130231">
                <a:tc gridSpan="7">
                  <a:txBody>
                    <a:bodyPr/>
                    <a:lstStyle/>
                    <a:p>
                      <a:pPr algn="ctr" fontAlgn="ctr"/>
                      <a:r>
                        <a:rPr lang="en-AU" sz="1200" b="1" i="0" u="none" strike="noStrike" dirty="0">
                          <a:solidFill>
                            <a:schemeClr val="tx1"/>
                          </a:solidFill>
                          <a:effectLst/>
                          <a:latin typeface="Calibri" panose="020F0502020204030204" pitchFamily="34" charset="0"/>
                        </a:rPr>
                        <a:t>PCA Income &amp; Expenses Comparison</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4250843485"/>
                  </a:ext>
                </a:extLst>
              </a:tr>
              <a:tr h="79654">
                <a:tc>
                  <a:txBody>
                    <a:bodyPr/>
                    <a:lstStyle/>
                    <a:p>
                      <a:pPr algn="ctr" fontAlgn="ctr"/>
                      <a:endParaRPr lang="en-AU" sz="700" b="0" i="0" u="none" strike="noStrike" dirty="0">
                        <a:solidFill>
                          <a:schemeClr val="tx1"/>
                        </a:solidFill>
                        <a:effectLst/>
                        <a:latin typeface="Calibri" panose="020F0502020204030204" pitchFamily="34" charset="0"/>
                      </a:endParaRPr>
                    </a:p>
                  </a:txBody>
                  <a:tcPr marL="8049" marR="8049" marT="804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AU" sz="700" b="0" i="0" u="none" strike="noStrike" dirty="0">
                        <a:solidFill>
                          <a:schemeClr val="tx1"/>
                        </a:solidFill>
                        <a:effectLst/>
                        <a:latin typeface="Calibri" panose="020F0502020204030204" pitchFamily="34" charset="0"/>
                      </a:endParaRPr>
                    </a:p>
                  </a:txBody>
                  <a:tcPr marL="8049" marR="8049" marT="804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AU" sz="700" b="0" i="0" u="none" strike="noStrike">
                        <a:solidFill>
                          <a:schemeClr val="tx1"/>
                        </a:solidFill>
                        <a:effectLst/>
                        <a:latin typeface="Calibri" panose="020F0502020204030204" pitchFamily="34" charset="0"/>
                      </a:endParaRPr>
                    </a:p>
                  </a:txBody>
                  <a:tcPr marL="8049" marR="8049" marT="804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AU" sz="800" b="0" i="0" u="none" strike="noStrike">
                        <a:solidFill>
                          <a:schemeClr val="tx1"/>
                        </a:solidFill>
                        <a:effectLst/>
                        <a:latin typeface="Calibri" panose="020F0502020204030204" pitchFamily="34" charset="0"/>
                      </a:endParaRPr>
                    </a:p>
                  </a:txBody>
                  <a:tcPr marL="8049" marR="8049" marT="804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AU" sz="800" b="0" i="0" u="none" strike="noStrike" dirty="0">
                        <a:solidFill>
                          <a:schemeClr val="tx1"/>
                        </a:solidFill>
                        <a:effectLst/>
                        <a:latin typeface="Calibri" panose="020F0502020204030204" pitchFamily="34" charset="0"/>
                      </a:endParaRPr>
                    </a:p>
                  </a:txBody>
                  <a:tcPr marL="8049" marR="8049" marT="804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AU" sz="800" b="0" i="0" u="none" strike="noStrike" dirty="0">
                        <a:solidFill>
                          <a:schemeClr val="tx1"/>
                        </a:solidFill>
                        <a:effectLst/>
                        <a:latin typeface="Calibri" panose="020F0502020204030204" pitchFamily="34" charset="0"/>
                      </a:endParaRPr>
                    </a:p>
                  </a:txBody>
                  <a:tcPr marL="8049" marR="8049" marT="804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AU" sz="800" b="0" i="0" u="none" strike="noStrike" dirty="0">
                        <a:solidFill>
                          <a:schemeClr val="tx1"/>
                        </a:solidFill>
                        <a:effectLst/>
                        <a:latin typeface="Calibri" panose="020F0502020204030204" pitchFamily="34" charset="0"/>
                      </a:endParaRPr>
                    </a:p>
                  </a:txBody>
                  <a:tcPr marL="8049" marR="8049" marT="804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9822131"/>
                  </a:ext>
                </a:extLst>
              </a:tr>
              <a:tr h="76607">
                <a:tc gridSpan="3">
                  <a:txBody>
                    <a:bodyPr/>
                    <a:lstStyle/>
                    <a:p>
                      <a:pPr algn="ctr" fontAlgn="ctr"/>
                      <a:r>
                        <a:rPr lang="en-AU" sz="700" b="1" i="0" u="none" strike="noStrike" dirty="0">
                          <a:solidFill>
                            <a:schemeClr val="tx1"/>
                          </a:solidFill>
                          <a:effectLst/>
                          <a:latin typeface="Calibri" panose="020F0502020204030204" pitchFamily="34" charset="0"/>
                        </a:rPr>
                        <a:t>2020/21</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hMerge="1">
                  <a:txBody>
                    <a:bodyPr/>
                    <a:lstStyle/>
                    <a:p>
                      <a:endParaRPr lang="en-AU"/>
                    </a:p>
                  </a:txBody>
                  <a:tcPr/>
                </a:tc>
                <a:tc hMerge="1">
                  <a:txBody>
                    <a:bodyPr/>
                    <a:lstStyle/>
                    <a:p>
                      <a:endParaRPr lang="en-AU"/>
                    </a:p>
                  </a:txBody>
                  <a:tcPr/>
                </a:tc>
                <a:tc gridSpan="2">
                  <a:txBody>
                    <a:bodyPr/>
                    <a:lstStyle/>
                    <a:p>
                      <a:pPr algn="ctr" fontAlgn="ctr"/>
                      <a:r>
                        <a:rPr lang="en-AU" sz="700" b="1" i="0" u="none" strike="noStrike" dirty="0">
                          <a:solidFill>
                            <a:schemeClr val="tx1"/>
                          </a:solidFill>
                          <a:effectLst/>
                          <a:latin typeface="Calibri" panose="020F0502020204030204" pitchFamily="34" charset="0"/>
                        </a:rPr>
                        <a:t>2021/22</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hMerge="1">
                  <a:txBody>
                    <a:bodyPr/>
                    <a:lstStyle/>
                    <a:p>
                      <a:endParaRPr lang="en-AU"/>
                    </a:p>
                  </a:txBody>
                  <a:tcPr/>
                </a:tc>
                <a:tc gridSpan="2">
                  <a:txBody>
                    <a:bodyPr/>
                    <a:lstStyle/>
                    <a:p>
                      <a:pPr algn="ctr" fontAlgn="ctr"/>
                      <a:r>
                        <a:rPr lang="en-AU" sz="700" b="1" i="0" u="none" strike="noStrike" dirty="0">
                          <a:solidFill>
                            <a:schemeClr val="tx1"/>
                          </a:solidFill>
                          <a:effectLst/>
                          <a:latin typeface="Calibri" panose="020F0502020204030204" pitchFamily="34" charset="0"/>
                        </a:rPr>
                        <a:t>2022/23</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hMerge="1">
                  <a:txBody>
                    <a:bodyPr/>
                    <a:lstStyle/>
                    <a:p>
                      <a:endParaRPr lang="en-AU"/>
                    </a:p>
                  </a:txBody>
                  <a:tcPr/>
                </a:tc>
                <a:extLst>
                  <a:ext uri="{0D108BD9-81ED-4DB2-BD59-A6C34878D82A}">
                    <a16:rowId xmlns:a16="http://schemas.microsoft.com/office/drawing/2014/main" val="2023341697"/>
                  </a:ext>
                </a:extLst>
              </a:tr>
              <a:tr h="79654">
                <a:tc>
                  <a:txBody>
                    <a:bodyPr/>
                    <a:lstStyle/>
                    <a:p>
                      <a:pPr algn="ctr" fontAlgn="ctr"/>
                      <a:endParaRPr lang="en-AU" sz="700" b="0" i="0" u="none" strike="noStrike" dirty="0">
                        <a:solidFill>
                          <a:schemeClr val="tx1"/>
                        </a:solidFill>
                        <a:effectLst/>
                        <a:latin typeface="Calibri" panose="020F0502020204030204" pitchFamily="34" charset="0"/>
                      </a:endParaRPr>
                    </a:p>
                  </a:txBody>
                  <a:tcPr marL="8049" marR="8049" marT="804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AU" sz="700" b="0" i="0" u="none" strike="noStrike" dirty="0">
                        <a:solidFill>
                          <a:schemeClr val="tx1"/>
                        </a:solidFill>
                        <a:effectLst/>
                        <a:latin typeface="Calibri" panose="020F0502020204030204" pitchFamily="34" charset="0"/>
                      </a:endParaRPr>
                    </a:p>
                  </a:txBody>
                  <a:tcPr marL="8049" marR="8049" marT="804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AU" sz="700" b="0" i="0" u="none" strike="noStrike" dirty="0">
                        <a:solidFill>
                          <a:schemeClr val="tx1"/>
                        </a:solidFill>
                        <a:effectLst/>
                        <a:latin typeface="Calibri" panose="020F0502020204030204" pitchFamily="34" charset="0"/>
                      </a:endParaRPr>
                    </a:p>
                  </a:txBody>
                  <a:tcPr marL="8049" marR="8049" marT="804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AU" sz="800" b="0" i="0" u="none" strike="noStrike" dirty="0">
                        <a:solidFill>
                          <a:schemeClr val="tx1"/>
                        </a:solidFill>
                        <a:effectLst/>
                        <a:latin typeface="Calibri" panose="020F0502020204030204" pitchFamily="34" charset="0"/>
                      </a:endParaRPr>
                    </a:p>
                  </a:txBody>
                  <a:tcPr marL="8049" marR="8049" marT="804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AU" sz="800" b="0" i="0" u="none" strike="noStrike" dirty="0">
                        <a:solidFill>
                          <a:schemeClr val="tx1"/>
                        </a:solidFill>
                        <a:effectLst/>
                        <a:latin typeface="Calibri" panose="020F0502020204030204" pitchFamily="34" charset="0"/>
                      </a:endParaRPr>
                    </a:p>
                  </a:txBody>
                  <a:tcPr marL="8049" marR="8049" marT="804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AU" sz="800" b="0" i="0" u="none" strike="noStrike" dirty="0">
                        <a:solidFill>
                          <a:schemeClr val="tx1"/>
                        </a:solidFill>
                        <a:effectLst/>
                        <a:latin typeface="Calibri" panose="020F0502020204030204" pitchFamily="34" charset="0"/>
                      </a:endParaRPr>
                    </a:p>
                  </a:txBody>
                  <a:tcPr marL="8049" marR="8049" marT="804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AU" sz="800" b="0" i="0" u="none" strike="noStrike" dirty="0">
                        <a:solidFill>
                          <a:schemeClr val="tx1"/>
                        </a:solidFill>
                        <a:effectLst/>
                        <a:latin typeface="Calibri" panose="020F0502020204030204" pitchFamily="34" charset="0"/>
                      </a:endParaRPr>
                    </a:p>
                  </a:txBody>
                  <a:tcPr marL="8049" marR="8049" marT="804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3379527"/>
                  </a:ext>
                </a:extLst>
              </a:tr>
              <a:tr h="76607">
                <a:tc gridSpan="7">
                  <a:txBody>
                    <a:bodyPr/>
                    <a:lstStyle/>
                    <a:p>
                      <a:pPr algn="ctr" fontAlgn="ctr"/>
                      <a:r>
                        <a:rPr lang="en-AU" sz="700" b="1" i="0" u="none" strike="noStrike" dirty="0">
                          <a:solidFill>
                            <a:schemeClr val="tx1"/>
                          </a:solidFill>
                          <a:effectLst/>
                          <a:latin typeface="Calibri" panose="020F0502020204030204" pitchFamily="34" charset="0"/>
                        </a:rPr>
                        <a:t>Expenses</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336399455"/>
                  </a:ext>
                </a:extLst>
              </a:tr>
              <a:tr h="76607">
                <a:tc>
                  <a:txBody>
                    <a:bodyPr/>
                    <a:lstStyle/>
                    <a:p>
                      <a:pPr algn="ctr" fontAlgn="ctr"/>
                      <a:r>
                        <a:rPr lang="en-AU" sz="700" b="1" i="0" u="none" strike="noStrike">
                          <a:solidFill>
                            <a:schemeClr val="tx1"/>
                          </a:solidFill>
                          <a:effectLst/>
                          <a:latin typeface="Calibri" panose="020F0502020204030204" pitchFamily="34" charset="0"/>
                        </a:rPr>
                        <a:t>Detail</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700" b="1" i="0" u="none" strike="noStrike">
                          <a:solidFill>
                            <a:schemeClr val="tx1"/>
                          </a:solidFill>
                          <a:effectLst/>
                          <a:latin typeface="Calibri" panose="020F0502020204030204" pitchFamily="34" charset="0"/>
                        </a:rPr>
                        <a:t>Amount</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700" b="1" i="0" u="none" strike="noStrike" dirty="0">
                          <a:solidFill>
                            <a:schemeClr val="tx1"/>
                          </a:solidFill>
                          <a:effectLst/>
                          <a:latin typeface="Calibri" panose="020F0502020204030204" pitchFamily="34" charset="0"/>
                        </a:rPr>
                        <a:t>Comments</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700" b="1" i="0" u="none" strike="noStrike" dirty="0">
                          <a:solidFill>
                            <a:schemeClr val="tx1"/>
                          </a:solidFill>
                          <a:effectLst/>
                          <a:latin typeface="Calibri" panose="020F0502020204030204" pitchFamily="34" charset="0"/>
                        </a:rPr>
                        <a:t>Amount</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700" b="1" i="0" u="none" strike="noStrike">
                          <a:solidFill>
                            <a:schemeClr val="tx1"/>
                          </a:solidFill>
                          <a:effectLst/>
                          <a:latin typeface="Calibri" panose="020F0502020204030204" pitchFamily="34" charset="0"/>
                        </a:rPr>
                        <a:t>Comments</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700" b="1" i="0" u="none" strike="noStrike">
                          <a:solidFill>
                            <a:schemeClr val="tx1"/>
                          </a:solidFill>
                          <a:effectLst/>
                          <a:latin typeface="Calibri" panose="020F0502020204030204" pitchFamily="34" charset="0"/>
                        </a:rPr>
                        <a:t>Amount</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700" b="1" i="0" u="none" strike="noStrike">
                          <a:solidFill>
                            <a:schemeClr val="tx1"/>
                          </a:solidFill>
                          <a:effectLst/>
                          <a:latin typeface="Calibri" panose="020F0502020204030204" pitchFamily="34" charset="0"/>
                        </a:rPr>
                        <a:t>Comments</a:t>
                      </a:r>
                    </a:p>
                  </a:txBody>
                  <a:tcPr marL="8049" marR="8049" marT="8049"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1822437141"/>
                  </a:ext>
                </a:extLst>
              </a:tr>
              <a:tr h="80559">
                <a:tc>
                  <a:txBody>
                    <a:bodyPr/>
                    <a:lstStyle/>
                    <a:p>
                      <a:pPr algn="ctr" fontAlgn="ctr"/>
                      <a:r>
                        <a:rPr lang="en-AU" sz="800" b="0" i="0" u="none" strike="noStrike" dirty="0">
                          <a:solidFill>
                            <a:schemeClr val="tx1"/>
                          </a:solidFill>
                          <a:effectLst/>
                          <a:latin typeface="Calibri" panose="020F0502020204030204" pitchFamily="34" charset="0"/>
                        </a:rPr>
                        <a:t>OPERATIONS MANAGER FEES</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$9,184.94</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$8,570.00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$9,000.00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676567075"/>
                  </a:ext>
                </a:extLst>
              </a:tr>
              <a:tr h="80559">
                <a:tc>
                  <a:txBody>
                    <a:bodyPr/>
                    <a:lstStyle/>
                    <a:p>
                      <a:pPr algn="ctr" fontAlgn="ctr"/>
                      <a:r>
                        <a:rPr lang="en-AU" sz="800" b="0" i="0" u="none" strike="noStrike">
                          <a:solidFill>
                            <a:schemeClr val="tx1"/>
                          </a:solidFill>
                          <a:effectLst/>
                          <a:latin typeface="Calibri" panose="020F0502020204030204" pitchFamily="34" charset="0"/>
                        </a:rPr>
                        <a:t>SHIRE GROUND HIRE FEES</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$16,677.95</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1"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$18,013.62</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$31,729.73</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INCLUDES T20 LIGHTING COSTS</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3432047763"/>
                  </a:ext>
                </a:extLst>
              </a:tr>
              <a:tr h="80559">
                <a:tc>
                  <a:txBody>
                    <a:bodyPr/>
                    <a:lstStyle/>
                    <a:p>
                      <a:pPr algn="ctr" fontAlgn="ctr"/>
                      <a:r>
                        <a:rPr lang="en-AU" sz="800" b="0" i="0" u="none" strike="noStrike" dirty="0">
                          <a:solidFill>
                            <a:schemeClr val="tx1"/>
                          </a:solidFill>
                          <a:effectLst/>
                          <a:latin typeface="Calibri" panose="020F0502020204030204" pitchFamily="34" charset="0"/>
                        </a:rPr>
                        <a:t>TURF WICKET PREPARATION COSTS</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$21,809.96</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INCLUDES T20 LIGHTING COSTS</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$25,691.98</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INCLUDES T20 LIGHTING COSTS</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$13,287.50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3549766684"/>
                  </a:ext>
                </a:extLst>
              </a:tr>
              <a:tr h="80559">
                <a:tc>
                  <a:txBody>
                    <a:bodyPr/>
                    <a:lstStyle/>
                    <a:p>
                      <a:pPr algn="ctr" fontAlgn="ctr"/>
                      <a:r>
                        <a:rPr lang="en-AU" sz="800" b="0" i="0" u="none" strike="noStrike">
                          <a:solidFill>
                            <a:schemeClr val="tx1"/>
                          </a:solidFill>
                          <a:effectLst/>
                          <a:latin typeface="Calibri" panose="020F0502020204030204" pitchFamily="34" charset="0"/>
                        </a:rPr>
                        <a:t>WOMENS COMP COSTS</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$1,168.01</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N/A</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INCLUDED IN MENS COSTS</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$504.70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3843639205"/>
                  </a:ext>
                </a:extLst>
              </a:tr>
              <a:tr h="80559">
                <a:tc>
                  <a:txBody>
                    <a:bodyPr/>
                    <a:lstStyle/>
                    <a:p>
                      <a:pPr algn="ctr" fontAlgn="ctr"/>
                      <a:r>
                        <a:rPr lang="en-AU" sz="800" b="0" i="0" u="none" strike="noStrike">
                          <a:solidFill>
                            <a:schemeClr val="tx1"/>
                          </a:solidFill>
                          <a:effectLst/>
                          <a:latin typeface="Calibri" panose="020F0502020204030204" pitchFamily="34" charset="0"/>
                        </a:rPr>
                        <a:t>SENIOR COUNTRY WEEK</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$14,120.50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$14,058.00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N/A</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678519990"/>
                  </a:ext>
                </a:extLst>
              </a:tr>
              <a:tr h="80559">
                <a:tc>
                  <a:txBody>
                    <a:bodyPr/>
                    <a:lstStyle/>
                    <a:p>
                      <a:pPr algn="ctr" fontAlgn="ctr"/>
                      <a:r>
                        <a:rPr lang="en-AU" sz="800" b="0" i="0" u="none" strike="noStrike">
                          <a:solidFill>
                            <a:schemeClr val="tx1"/>
                          </a:solidFill>
                          <a:effectLst/>
                          <a:latin typeface="Calibri" panose="020F0502020204030204" pitchFamily="34" charset="0"/>
                        </a:rPr>
                        <a:t>WOMENS COUNTRY WEEK</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$2,832.25</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$1,381.00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$1,891.00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717880047"/>
                  </a:ext>
                </a:extLst>
              </a:tr>
              <a:tr h="80559">
                <a:tc>
                  <a:txBody>
                    <a:bodyPr/>
                    <a:lstStyle/>
                    <a:p>
                      <a:pPr algn="ctr" fontAlgn="ctr"/>
                      <a:r>
                        <a:rPr lang="en-AU" sz="800" b="0" i="0" u="none" strike="noStrike">
                          <a:solidFill>
                            <a:schemeClr val="tx1"/>
                          </a:solidFill>
                          <a:effectLst/>
                          <a:latin typeface="Calibri" panose="020F0502020204030204" pitchFamily="34" charset="0"/>
                        </a:rPr>
                        <a:t>COUNTRY CUP COSTS</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$743.98</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$3,581.95</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$1,464.00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3568633227"/>
                  </a:ext>
                </a:extLst>
              </a:tr>
              <a:tr h="80559">
                <a:tc>
                  <a:txBody>
                    <a:bodyPr/>
                    <a:lstStyle/>
                    <a:p>
                      <a:pPr algn="ctr" fontAlgn="ctr"/>
                      <a:r>
                        <a:rPr lang="en-AU" sz="800" b="0" i="0" u="none" strike="noStrike">
                          <a:solidFill>
                            <a:schemeClr val="tx1"/>
                          </a:solidFill>
                          <a:effectLst/>
                          <a:latin typeface="Calibri" panose="020F0502020204030204" pitchFamily="34" charset="0"/>
                        </a:rPr>
                        <a:t>MASTERS CARNIVAL COSTS</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$1,735.00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N/A</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COVID</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$2,150.00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4214205495"/>
                  </a:ext>
                </a:extLst>
              </a:tr>
              <a:tr h="80559">
                <a:tc>
                  <a:txBody>
                    <a:bodyPr/>
                    <a:lstStyle/>
                    <a:p>
                      <a:pPr algn="ctr" fontAlgn="ctr"/>
                      <a:r>
                        <a:rPr lang="en-AU" sz="800" b="0" i="0" u="none" strike="noStrike">
                          <a:solidFill>
                            <a:schemeClr val="tx1"/>
                          </a:solidFill>
                          <a:effectLst/>
                          <a:latin typeface="Calibri" panose="020F0502020204030204" pitchFamily="34" charset="0"/>
                        </a:rPr>
                        <a:t>OVER 45'S COMP COSTS</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$165.00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$192.50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$332.20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4000204083"/>
                  </a:ext>
                </a:extLst>
              </a:tr>
              <a:tr h="80559">
                <a:tc>
                  <a:txBody>
                    <a:bodyPr/>
                    <a:lstStyle/>
                    <a:p>
                      <a:pPr algn="ctr" fontAlgn="ctr"/>
                      <a:r>
                        <a:rPr lang="en-AU" sz="800" b="0" i="0" u="none" strike="noStrike">
                          <a:solidFill>
                            <a:schemeClr val="tx1"/>
                          </a:solidFill>
                          <a:effectLst/>
                          <a:latin typeface="Calibri" panose="020F0502020204030204" pitchFamily="34" charset="0"/>
                        </a:rPr>
                        <a:t>PREMIER T20 COSTS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N/A</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dirty="0">
                          <a:solidFill>
                            <a:schemeClr val="tx1"/>
                          </a:solidFill>
                          <a:effectLst/>
                          <a:latin typeface="Calibri" panose="020F0502020204030204" pitchFamily="34" charset="0"/>
                        </a:rPr>
                        <a:t>INCLUDED ABOVE</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$2,467.70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PRIZE MONEY UMPS TROPHIES</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$2,420.70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PRIZE MONEY UMPS TROPHIES</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3044265527"/>
                  </a:ext>
                </a:extLst>
              </a:tr>
              <a:tr h="80559">
                <a:tc>
                  <a:txBody>
                    <a:bodyPr/>
                    <a:lstStyle/>
                    <a:p>
                      <a:pPr algn="ctr" fontAlgn="ctr"/>
                      <a:r>
                        <a:rPr lang="en-AU" sz="800" b="0" i="0" u="none" strike="noStrike">
                          <a:solidFill>
                            <a:schemeClr val="tx1"/>
                          </a:solidFill>
                          <a:effectLst/>
                          <a:latin typeface="Calibri" panose="020F0502020204030204" pitchFamily="34" charset="0"/>
                        </a:rPr>
                        <a:t>APPAREL COSTS</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N/A</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$2,153.00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RE STOCK</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$300.00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CAPS</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3752883413"/>
                  </a:ext>
                </a:extLst>
              </a:tr>
              <a:tr h="80559">
                <a:tc>
                  <a:txBody>
                    <a:bodyPr/>
                    <a:lstStyle/>
                    <a:p>
                      <a:pPr algn="ctr" fontAlgn="ctr"/>
                      <a:r>
                        <a:rPr lang="en-AU" sz="800" b="0" i="0" u="none" strike="noStrike">
                          <a:solidFill>
                            <a:schemeClr val="tx1"/>
                          </a:solidFill>
                          <a:effectLst/>
                          <a:latin typeface="Calibri" panose="020F0502020204030204" pitchFamily="34" charset="0"/>
                        </a:rPr>
                        <a:t>INSURANCE</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$7,690.00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$7,690.00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dirty="0">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$8,459.00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2440188961"/>
                  </a:ext>
                </a:extLst>
              </a:tr>
              <a:tr h="80559">
                <a:tc>
                  <a:txBody>
                    <a:bodyPr/>
                    <a:lstStyle/>
                    <a:p>
                      <a:pPr algn="ctr" fontAlgn="ctr"/>
                      <a:r>
                        <a:rPr lang="en-AU" sz="800" b="0" i="0" u="none" strike="noStrike">
                          <a:solidFill>
                            <a:schemeClr val="tx1"/>
                          </a:solidFill>
                          <a:effectLst/>
                          <a:latin typeface="Calibri" panose="020F0502020204030204" pitchFamily="34" charset="0"/>
                        </a:rPr>
                        <a:t>APPEAL REFUNDS</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$360.00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NIL</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$540.00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4176077726"/>
                  </a:ext>
                </a:extLst>
              </a:tr>
              <a:tr h="80559">
                <a:tc>
                  <a:txBody>
                    <a:bodyPr/>
                    <a:lstStyle/>
                    <a:p>
                      <a:pPr algn="ctr" fontAlgn="ctr"/>
                      <a:r>
                        <a:rPr lang="en-AU" sz="800" b="0" i="0" u="none" strike="noStrike">
                          <a:solidFill>
                            <a:schemeClr val="tx1"/>
                          </a:solidFill>
                          <a:effectLst/>
                          <a:latin typeface="Calibri" panose="020F0502020204030204" pitchFamily="34" charset="0"/>
                        </a:rPr>
                        <a:t>WIND UP &amp; TROPHIES</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$6,470.80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$6,134.25</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$7,891.05</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1305989709"/>
                  </a:ext>
                </a:extLst>
              </a:tr>
              <a:tr h="80559">
                <a:tc>
                  <a:txBody>
                    <a:bodyPr/>
                    <a:lstStyle/>
                    <a:p>
                      <a:pPr algn="ctr" fontAlgn="ctr"/>
                      <a:r>
                        <a:rPr lang="en-AU" sz="800" b="0" i="0" u="none" strike="noStrike">
                          <a:solidFill>
                            <a:schemeClr val="tx1"/>
                          </a:solidFill>
                          <a:effectLst/>
                          <a:latin typeface="Calibri" panose="020F0502020204030204" pitchFamily="34" charset="0"/>
                        </a:rPr>
                        <a:t>UMPIRES COORDINATOR AND APPAREL</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$5,683.00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$3,765.96</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$6,599.90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2163798013"/>
                  </a:ext>
                </a:extLst>
              </a:tr>
              <a:tr h="80559">
                <a:tc>
                  <a:txBody>
                    <a:bodyPr/>
                    <a:lstStyle/>
                    <a:p>
                      <a:pPr algn="ctr" fontAlgn="ctr"/>
                      <a:r>
                        <a:rPr lang="en-AU" sz="800" b="0" i="0" u="none" strike="noStrike">
                          <a:solidFill>
                            <a:schemeClr val="tx1"/>
                          </a:solidFill>
                          <a:effectLst/>
                          <a:latin typeface="Calibri" panose="020F0502020204030204" pitchFamily="34" charset="0"/>
                        </a:rPr>
                        <a:t>GRAND FINALS DAY COSTS</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$2,536.00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dirty="0">
                          <a:solidFill>
                            <a:schemeClr val="tx1"/>
                          </a:solidFill>
                          <a:effectLst/>
                          <a:latin typeface="Calibri" panose="020F0502020204030204" pitchFamily="34" charset="0"/>
                        </a:rPr>
                        <a:t>UMPIRES &amp; BALLS</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$3,750.00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UMPIRES &amp; BALLS LUNCHES</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$2,392.00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UMPIRES AND BALLS</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2102014920"/>
                  </a:ext>
                </a:extLst>
              </a:tr>
              <a:tr h="80559">
                <a:tc>
                  <a:txBody>
                    <a:bodyPr/>
                    <a:lstStyle/>
                    <a:p>
                      <a:pPr algn="ctr" fontAlgn="ctr"/>
                      <a:r>
                        <a:rPr lang="en-AU" sz="800" b="0" i="0" u="none" strike="noStrike">
                          <a:solidFill>
                            <a:schemeClr val="tx1"/>
                          </a:solidFill>
                          <a:effectLst/>
                          <a:latin typeface="Calibri" panose="020F0502020204030204" pitchFamily="34" charset="0"/>
                        </a:rPr>
                        <a:t>STH MANDURAH HYBRID LAUNCH GRANT</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N/A</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$500.00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N/A</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3503040186"/>
                  </a:ext>
                </a:extLst>
              </a:tr>
              <a:tr h="80559">
                <a:tc>
                  <a:txBody>
                    <a:bodyPr/>
                    <a:lstStyle/>
                    <a:p>
                      <a:pPr algn="ctr" fontAlgn="ctr"/>
                      <a:r>
                        <a:rPr lang="en-AU" sz="800" b="0" i="0" u="none" strike="noStrike">
                          <a:solidFill>
                            <a:schemeClr val="tx1"/>
                          </a:solidFill>
                          <a:effectLst/>
                          <a:latin typeface="Calibri" panose="020F0502020204030204" pitchFamily="34" charset="0"/>
                        </a:rPr>
                        <a:t>SPORTS CHAPLAINCY</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$1,346.40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dirty="0">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$1,346.40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N/A</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784649320"/>
                  </a:ext>
                </a:extLst>
              </a:tr>
              <a:tr h="80559">
                <a:tc>
                  <a:txBody>
                    <a:bodyPr/>
                    <a:lstStyle/>
                    <a:p>
                      <a:pPr algn="ctr" fontAlgn="ctr"/>
                      <a:r>
                        <a:rPr lang="en-AU" sz="800" b="0" i="0" u="none" strike="noStrike">
                          <a:solidFill>
                            <a:schemeClr val="tx1"/>
                          </a:solidFill>
                          <a:effectLst/>
                          <a:latin typeface="Calibri" panose="020F0502020204030204" pitchFamily="34" charset="0"/>
                        </a:rPr>
                        <a:t>HISTORY SCANNING</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N/A</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$1,000.00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N/A</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4071657610"/>
                  </a:ext>
                </a:extLst>
              </a:tr>
              <a:tr h="80559">
                <a:tc>
                  <a:txBody>
                    <a:bodyPr/>
                    <a:lstStyle/>
                    <a:p>
                      <a:pPr algn="ctr" fontAlgn="ctr"/>
                      <a:r>
                        <a:rPr lang="en-AU" sz="800" b="0" i="0" u="none" strike="noStrike">
                          <a:solidFill>
                            <a:schemeClr val="tx1"/>
                          </a:solidFill>
                          <a:effectLst/>
                          <a:latin typeface="Calibri" panose="020F0502020204030204" pitchFamily="34" charset="0"/>
                        </a:rPr>
                        <a:t>PO BOX RENEWAL</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$136.00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N/A</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$102.00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1023206387"/>
                  </a:ext>
                </a:extLst>
              </a:tr>
              <a:tr h="122570">
                <a:tc>
                  <a:txBody>
                    <a:bodyPr/>
                    <a:lstStyle/>
                    <a:p>
                      <a:pPr algn="ctr" fontAlgn="ctr"/>
                      <a:r>
                        <a:rPr lang="en-AU" sz="800" b="0" i="0" u="none" strike="noStrike">
                          <a:solidFill>
                            <a:schemeClr val="tx1"/>
                          </a:solidFill>
                          <a:effectLst/>
                          <a:latin typeface="Calibri" panose="020F0502020204030204" pitchFamily="34" charset="0"/>
                        </a:rPr>
                        <a:t>AUDITORS FEES</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$300.00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dirty="0">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$300.00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$300.00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1890276994"/>
                  </a:ext>
                </a:extLst>
              </a:tr>
              <a:tr h="80559">
                <a:tc>
                  <a:txBody>
                    <a:bodyPr/>
                    <a:lstStyle/>
                    <a:p>
                      <a:pPr algn="ctr" fontAlgn="ctr"/>
                      <a:r>
                        <a:rPr lang="en-AU" sz="800" b="0" i="0" u="none" strike="noStrike">
                          <a:solidFill>
                            <a:schemeClr val="tx1"/>
                          </a:solidFill>
                          <a:effectLst/>
                          <a:latin typeface="Calibri" panose="020F0502020204030204" pitchFamily="34" charset="0"/>
                        </a:rPr>
                        <a:t>TREASURERS STATIONARY COSTS</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$215.12</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$302.95</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$100.00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3676972536"/>
                  </a:ext>
                </a:extLst>
              </a:tr>
              <a:tr h="80559">
                <a:tc>
                  <a:txBody>
                    <a:bodyPr/>
                    <a:lstStyle/>
                    <a:p>
                      <a:pPr algn="ctr" fontAlgn="ctr"/>
                      <a:r>
                        <a:rPr lang="en-AU" sz="800" b="0" i="0" u="none" strike="noStrike">
                          <a:solidFill>
                            <a:schemeClr val="tx1"/>
                          </a:solidFill>
                          <a:effectLst/>
                          <a:latin typeface="Calibri" panose="020F0502020204030204" pitchFamily="34" charset="0"/>
                        </a:rPr>
                        <a:t>FROG BOX SUBSCRIPTION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N/A</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dirty="0">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$1,400.00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rowSpan="2">
                  <a:txBody>
                    <a:bodyPr/>
                    <a:lstStyle/>
                    <a:p>
                      <a:pPr algn="ctr" fontAlgn="ctr"/>
                      <a:r>
                        <a:rPr lang="en-AU" sz="800" b="0" i="0" u="none" strike="noStrike">
                          <a:solidFill>
                            <a:schemeClr val="tx1"/>
                          </a:solidFill>
                          <a:effectLst/>
                          <a:latin typeface="Calibri" panose="020F0502020204030204" pitchFamily="34" charset="0"/>
                        </a:rPr>
                        <a:t>$2,411.80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850610413"/>
                  </a:ext>
                </a:extLst>
              </a:tr>
              <a:tr h="80559">
                <a:tc>
                  <a:txBody>
                    <a:bodyPr/>
                    <a:lstStyle/>
                    <a:p>
                      <a:pPr algn="ctr" fontAlgn="ctr"/>
                      <a:r>
                        <a:rPr lang="en-AU" sz="800" b="0" i="0" u="none" strike="noStrike">
                          <a:solidFill>
                            <a:schemeClr val="tx1"/>
                          </a:solidFill>
                          <a:effectLst/>
                          <a:latin typeface="Calibri" panose="020F0502020204030204" pitchFamily="34" charset="0"/>
                        </a:rPr>
                        <a:t>MEDIA FEES/ PODCAST</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N/A</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$2,250.00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vMerge="1">
                  <a:txBody>
                    <a:bodyPr/>
                    <a:lstStyle/>
                    <a:p>
                      <a:endParaRPr lang="en-AU"/>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dirty="0">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3423543083"/>
                  </a:ext>
                </a:extLst>
              </a:tr>
              <a:tr h="80559">
                <a:tc>
                  <a:txBody>
                    <a:bodyPr/>
                    <a:lstStyle/>
                    <a:p>
                      <a:pPr algn="ctr" fontAlgn="ctr"/>
                      <a:r>
                        <a:rPr lang="en-AU" sz="800" b="0" i="0" u="none" strike="noStrike">
                          <a:solidFill>
                            <a:schemeClr val="tx1"/>
                          </a:solidFill>
                          <a:effectLst/>
                          <a:latin typeface="Calibri" panose="020F0502020204030204" pitchFamily="34" charset="0"/>
                        </a:rPr>
                        <a:t>MIDDLE STUMP INITIATIVE</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N/A</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$4,425.00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N/A</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dirty="0">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2536362204"/>
                  </a:ext>
                </a:extLst>
              </a:tr>
              <a:tr h="80559">
                <a:tc>
                  <a:txBody>
                    <a:bodyPr/>
                    <a:lstStyle/>
                    <a:p>
                      <a:pPr algn="ctr" fontAlgn="ctr"/>
                      <a:r>
                        <a:rPr lang="en-AU" sz="800" b="0" i="0" u="none" strike="noStrike">
                          <a:solidFill>
                            <a:schemeClr val="tx1"/>
                          </a:solidFill>
                          <a:effectLst/>
                          <a:latin typeface="Calibri" panose="020F0502020204030204" pitchFamily="34" charset="0"/>
                        </a:rPr>
                        <a:t>LARK HILL STORAGE KEY DEPOSIT</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$50.00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dirty="0">
                          <a:solidFill>
                            <a:schemeClr val="tx1"/>
                          </a:solidFill>
                          <a:effectLst/>
                          <a:latin typeface="Calibri" panose="020F0502020204030204" pitchFamily="34" charset="0"/>
                        </a:rPr>
                        <a:t>N/A</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dirty="0">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dirty="0">
                          <a:solidFill>
                            <a:schemeClr val="tx1"/>
                          </a:solidFill>
                          <a:effectLst/>
                          <a:latin typeface="Calibri" panose="020F0502020204030204" pitchFamily="34" charset="0"/>
                        </a:rPr>
                        <a:t>N/A</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dirty="0">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292946271"/>
                  </a:ext>
                </a:extLst>
              </a:tr>
              <a:tr h="80559">
                <a:tc>
                  <a:txBody>
                    <a:bodyPr/>
                    <a:lstStyle/>
                    <a:p>
                      <a:pPr algn="ctr" fontAlgn="ctr"/>
                      <a:r>
                        <a:rPr lang="en-AU" sz="800" b="0" i="0" u="none" strike="noStrike">
                          <a:solidFill>
                            <a:schemeClr val="tx1"/>
                          </a:solidFill>
                          <a:effectLst/>
                          <a:latin typeface="Calibri" panose="020F0502020204030204" pitchFamily="34" charset="0"/>
                        </a:rPr>
                        <a:t>RMDCC TURF WICKET SCRATCH MATCH PREP</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N/A</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$200.00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N/A</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1942396797"/>
                  </a:ext>
                </a:extLst>
              </a:tr>
              <a:tr h="80559">
                <a:tc>
                  <a:txBody>
                    <a:bodyPr/>
                    <a:lstStyle/>
                    <a:p>
                      <a:pPr algn="ctr" fontAlgn="ctr"/>
                      <a:r>
                        <a:rPr lang="en-AU" sz="800" b="0" i="0" u="none" strike="noStrike">
                          <a:solidFill>
                            <a:schemeClr val="tx1"/>
                          </a:solidFill>
                          <a:effectLst/>
                          <a:latin typeface="Calibri" panose="020F0502020204030204" pitchFamily="34" charset="0"/>
                        </a:rPr>
                        <a:t>GENERAL EXPENSES</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N/A</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N/A</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$1,664.10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FOCUS BALL TRIAL / MEETING FOOD</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1977664198"/>
                  </a:ext>
                </a:extLst>
              </a:tr>
              <a:tr h="80559">
                <a:tc>
                  <a:txBody>
                    <a:bodyPr/>
                    <a:lstStyle/>
                    <a:p>
                      <a:pPr algn="ctr" fontAlgn="ctr"/>
                      <a:r>
                        <a:rPr lang="en-AU" sz="800" b="0" i="0" u="none" strike="noStrike">
                          <a:solidFill>
                            <a:schemeClr val="tx1"/>
                          </a:solidFill>
                          <a:effectLst/>
                          <a:latin typeface="Calibri" panose="020F0502020204030204" pitchFamily="34" charset="0"/>
                        </a:rPr>
                        <a:t>SPONSORSHIPS</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N/A</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N/A</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$500.00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WOMENS FORUM</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960799790"/>
                  </a:ext>
                </a:extLst>
              </a:tr>
              <a:tr h="80559">
                <a:tc>
                  <a:txBody>
                    <a:bodyPr/>
                    <a:lstStyle/>
                    <a:p>
                      <a:pPr algn="ctr" fontAlgn="ctr"/>
                      <a:r>
                        <a:rPr lang="en-AU" sz="800" b="0" i="0" u="none" strike="noStrike">
                          <a:solidFill>
                            <a:schemeClr val="tx1"/>
                          </a:solidFill>
                          <a:effectLst/>
                          <a:latin typeface="Calibri" panose="020F0502020204030204" pitchFamily="34" charset="0"/>
                        </a:rPr>
                        <a:t>DONATION</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N/A</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N/A</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$1,200.00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G DEHRING DONATION</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327792709"/>
                  </a:ext>
                </a:extLst>
              </a:tr>
              <a:tr h="230002">
                <a:tc>
                  <a:txBody>
                    <a:bodyPr/>
                    <a:lstStyle/>
                    <a:p>
                      <a:pPr algn="ctr" fontAlgn="ctr"/>
                      <a:r>
                        <a:rPr lang="en-AU" sz="800" b="0" i="0" u="none" strike="noStrike" dirty="0">
                          <a:solidFill>
                            <a:schemeClr val="tx1"/>
                          </a:solidFill>
                          <a:effectLst/>
                          <a:latin typeface="Calibri" panose="020F0502020204030204" pitchFamily="34" charset="0"/>
                        </a:rPr>
                        <a:t>EXPENSES FROM 2019/20 FINANCIAL YEAR</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$5,027.10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COK FEES, COM MAR TURF FEES, FEM CRICK FILM, PINK STUMPS DAY, TROPHIES</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dirty="0">
                          <a:solidFill>
                            <a:schemeClr val="tx1"/>
                          </a:solidFill>
                          <a:effectLst/>
                          <a:latin typeface="Calibri" panose="020F0502020204030204" pitchFamily="34" charset="0"/>
                        </a:rPr>
                        <a:t>$975.00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WCW LUNCHES, FEM GF UMPIRES, PINJARRA GROUND HIRE</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$0.00</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2210613678"/>
                  </a:ext>
                </a:extLst>
              </a:tr>
              <a:tr h="80559">
                <a:tc>
                  <a:txBody>
                    <a:bodyPr/>
                    <a:lstStyle/>
                    <a:p>
                      <a:pPr algn="ctr" fontAlgn="ctr"/>
                      <a:r>
                        <a:rPr lang="en-AU" sz="800" b="1" i="0" u="none" strike="noStrike" dirty="0">
                          <a:solidFill>
                            <a:schemeClr val="tx1"/>
                          </a:solidFill>
                          <a:effectLst/>
                          <a:latin typeface="Calibri" panose="020F0502020204030204" pitchFamily="34" charset="0"/>
                        </a:rPr>
                        <a:t>TOTAL</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AU" sz="800" b="1" i="0" u="none" strike="noStrike">
                          <a:solidFill>
                            <a:schemeClr val="tx1"/>
                          </a:solidFill>
                          <a:effectLst/>
                          <a:latin typeface="Calibri" panose="020F0502020204030204" pitchFamily="34" charset="0"/>
                        </a:rPr>
                        <a:t>$98,252.01</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AU" sz="800" b="1" i="0" u="none" strike="noStrike">
                          <a:solidFill>
                            <a:schemeClr val="tx1"/>
                          </a:solidFill>
                          <a:effectLst/>
                          <a:latin typeface="Calibri" panose="020F0502020204030204" pitchFamily="34" charset="0"/>
                        </a:rPr>
                        <a:t>$110,149.91</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AU" sz="800" b="0" i="0" u="none" strike="noStrike">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AU" sz="800" b="1" i="0" u="none" strike="noStrike">
                          <a:solidFill>
                            <a:schemeClr val="tx1"/>
                          </a:solidFill>
                          <a:effectLst/>
                          <a:latin typeface="Calibri" panose="020F0502020204030204" pitchFamily="34" charset="0"/>
                        </a:rPr>
                        <a:t>$95,239.68</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AU" sz="800" b="0" i="0" u="none" strike="noStrike" dirty="0">
                          <a:solidFill>
                            <a:schemeClr val="tx1"/>
                          </a:solidFill>
                          <a:effectLst/>
                          <a:latin typeface="Calibri" panose="020F0502020204030204" pitchFamily="34" charset="0"/>
                        </a:rPr>
                        <a:t> </a:t>
                      </a:r>
                    </a:p>
                  </a:txBody>
                  <a:tcPr marL="9525" marR="9525" marT="9525" marB="0" anchor="ctr">
                    <a:lnL w="12700" cap="flat" cmpd="sng" algn="ctr">
                      <a:solidFill>
                        <a:schemeClr val="tx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3933415"/>
                  </a:ext>
                </a:extLst>
              </a:tr>
            </a:tbl>
          </a:graphicData>
        </a:graphic>
      </p:graphicFrame>
    </p:spTree>
    <p:extLst>
      <p:ext uri="{BB962C8B-B14F-4D97-AF65-F5344CB8AC3E}">
        <p14:creationId xmlns:p14="http://schemas.microsoft.com/office/powerpoint/2010/main" val="122715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21804" y="381000"/>
            <a:ext cx="10801200" cy="671736"/>
          </a:xfrm>
        </p:spPr>
        <p:txBody>
          <a:bodyPr>
            <a:noAutofit/>
          </a:bodyPr>
          <a:lstStyle/>
          <a:p>
            <a:r>
              <a:rPr lang="en-US" sz="4000" b="1" dirty="0">
                <a:latin typeface="Calibri" panose="020F0502020204030204" pitchFamily="34" charset="0"/>
                <a:cs typeface="Calibri" panose="020F0502020204030204" pitchFamily="34" charset="0"/>
              </a:rPr>
              <a:t>Umpire Coordinator – 2022/23 Review</a:t>
            </a:r>
          </a:p>
        </p:txBody>
      </p:sp>
      <p:sp>
        <p:nvSpPr>
          <p:cNvPr id="14" name="Content Placeholder 13"/>
          <p:cNvSpPr>
            <a:spLocks noGrp="1"/>
          </p:cNvSpPr>
          <p:nvPr>
            <p:ph idx="1"/>
          </p:nvPr>
        </p:nvSpPr>
        <p:spPr>
          <a:xfrm>
            <a:off x="693812" y="1412776"/>
            <a:ext cx="10801200" cy="5184576"/>
          </a:xfrm>
        </p:spPr>
        <p:txBody>
          <a:bodyPr>
            <a:normAutofit fontScale="92500"/>
          </a:bodyPr>
          <a:lstStyle/>
          <a:p>
            <a:r>
              <a:rPr lang="en-AU" sz="2600" dirty="0">
                <a:latin typeface="Calibri" panose="020F0502020204030204" pitchFamily="34" charset="0"/>
                <a:cs typeface="Calibri" panose="020F0502020204030204" pitchFamily="34" charset="0"/>
              </a:rPr>
              <a:t>Good numbers at the start of the season being able to have 2 Umpires in A grade and umpiring down to C grade</a:t>
            </a:r>
          </a:p>
          <a:p>
            <a:r>
              <a:rPr lang="en-AU" sz="2600" dirty="0">
                <a:latin typeface="Calibri" panose="020F0502020204030204" pitchFamily="34" charset="0"/>
                <a:cs typeface="Calibri" panose="020F0502020204030204" pitchFamily="34" charset="0"/>
              </a:rPr>
              <a:t>Unfortunately, with a couple of long-term injuries (season) and some umpires work commitments changed the number of umpires available each week was reduced</a:t>
            </a:r>
          </a:p>
          <a:p>
            <a:r>
              <a:rPr lang="en-AU" sz="2600" dirty="0">
                <a:latin typeface="Calibri" panose="020F0502020204030204" pitchFamily="34" charset="0"/>
                <a:cs typeface="Calibri" panose="020F0502020204030204" pitchFamily="34" charset="0"/>
              </a:rPr>
              <a:t>Continue to have a good group of Umpires with a few people mentioning they may come on board next season, one being a female player who has decided to try Umpiring. Hopefully, this may open the door for other females to try their hand</a:t>
            </a:r>
          </a:p>
          <a:p>
            <a:r>
              <a:rPr lang="en-AU" sz="2600" dirty="0">
                <a:latin typeface="Calibri" panose="020F0502020204030204" pitchFamily="34" charset="0"/>
                <a:cs typeface="Calibri" panose="020F0502020204030204" pitchFamily="34" charset="0"/>
              </a:rPr>
              <a:t>Worked well with Trevor Krink trying to tap into the Junior Umpires</a:t>
            </a:r>
          </a:p>
          <a:p>
            <a:r>
              <a:rPr lang="en-AU" sz="2600" dirty="0">
                <a:latin typeface="Calibri" panose="020F0502020204030204" pitchFamily="34" charset="0"/>
                <a:cs typeface="Calibri" panose="020F0502020204030204" pitchFamily="34" charset="0"/>
              </a:rPr>
              <a:t>Senior group umpired some Junior and Female games. This was a great learning process for the Juniors, it also assisted in Spectator and Coach Behaviour. I can see this continuing and will tap into any Juniors that decide to take up Umpiring rather than playing next season.</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807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21804" y="381000"/>
            <a:ext cx="10729192" cy="671736"/>
          </a:xfrm>
        </p:spPr>
        <p:txBody>
          <a:bodyPr>
            <a:noAutofit/>
          </a:bodyPr>
          <a:lstStyle/>
          <a:p>
            <a:r>
              <a:rPr lang="en-US" sz="4000" b="1" dirty="0">
                <a:latin typeface="Calibri" panose="020F0502020204030204" pitchFamily="34" charset="0"/>
                <a:cs typeface="Calibri" panose="020F0502020204030204" pitchFamily="34" charset="0"/>
              </a:rPr>
              <a:t>Umpire Coordinator - 2023/24 Season</a:t>
            </a:r>
          </a:p>
        </p:txBody>
      </p:sp>
      <p:sp>
        <p:nvSpPr>
          <p:cNvPr id="14" name="Content Placeholder 13"/>
          <p:cNvSpPr>
            <a:spLocks noGrp="1"/>
          </p:cNvSpPr>
          <p:nvPr>
            <p:ph idx="1"/>
          </p:nvPr>
        </p:nvSpPr>
        <p:spPr>
          <a:xfrm>
            <a:off x="621804" y="1412776"/>
            <a:ext cx="10801200" cy="5184576"/>
          </a:xfrm>
        </p:spPr>
        <p:txBody>
          <a:bodyPr>
            <a:normAutofit/>
          </a:bodyPr>
          <a:lstStyle/>
          <a:p>
            <a:r>
              <a:rPr lang="en-AU" sz="3200" dirty="0">
                <a:latin typeface="Calibri" panose="020F0502020204030204" pitchFamily="34" charset="0"/>
                <a:cs typeface="Calibri" panose="020F0502020204030204" pitchFamily="34" charset="0"/>
              </a:rPr>
              <a:t>Keep trying to tap into all clubs to try and have 1 person from each club to take up umpiring</a:t>
            </a:r>
          </a:p>
          <a:p>
            <a:r>
              <a:rPr lang="en-AU" sz="3200" dirty="0">
                <a:latin typeface="Calibri" panose="020F0502020204030204" pitchFamily="34" charset="0"/>
                <a:cs typeface="Calibri" panose="020F0502020204030204" pitchFamily="34" charset="0"/>
              </a:rPr>
              <a:t>Look for an online course to improve umpire training</a:t>
            </a:r>
          </a:p>
          <a:p>
            <a:r>
              <a:rPr lang="en-AU" sz="3200" dirty="0">
                <a:latin typeface="Calibri" panose="020F0502020204030204" pitchFamily="34" charset="0"/>
                <a:cs typeface="Calibri" panose="020F0502020204030204" pitchFamily="34" charset="0"/>
              </a:rPr>
              <a:t>Continue to work with the Junior Umpires to have them filter into the Senior Grades</a:t>
            </a:r>
          </a:p>
          <a:p>
            <a:r>
              <a:rPr lang="en-AU" sz="3200" dirty="0">
                <a:latin typeface="Calibri" panose="020F0502020204030204" pitchFamily="34" charset="0"/>
                <a:cs typeface="Calibri" panose="020F0502020204030204" pitchFamily="34" charset="0"/>
              </a:rPr>
              <a:t>Review Umpire Payments</a:t>
            </a:r>
          </a:p>
          <a:p>
            <a:r>
              <a:rPr lang="en-AU" sz="3200" dirty="0">
                <a:latin typeface="Calibri" panose="020F0502020204030204" pitchFamily="34" charset="0"/>
                <a:cs typeface="Calibri" panose="020F0502020204030204" pitchFamily="34" charset="0"/>
              </a:rPr>
              <a:t>Strongly suggest we try and have back-to-back 20/20 games at grounds</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93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21804" y="381000"/>
            <a:ext cx="8964490" cy="671736"/>
          </a:xfrm>
        </p:spPr>
        <p:txBody>
          <a:bodyPr>
            <a:noAutofit/>
          </a:bodyPr>
          <a:lstStyle/>
          <a:p>
            <a:r>
              <a:rPr lang="en-US" sz="4800" b="1" dirty="0">
                <a:latin typeface="Calibri" panose="020F0502020204030204" pitchFamily="34" charset="0"/>
                <a:cs typeface="Calibri" panose="020F0502020204030204" pitchFamily="34" charset="0"/>
              </a:rPr>
              <a:t>Operations Manager Report</a:t>
            </a:r>
          </a:p>
        </p:txBody>
      </p:sp>
      <p:sp>
        <p:nvSpPr>
          <p:cNvPr id="3" name="Content Placeholder 13">
            <a:extLst>
              <a:ext uri="{FF2B5EF4-FFF2-40B4-BE49-F238E27FC236}">
                <a16:creationId xmlns:a16="http://schemas.microsoft.com/office/drawing/2014/main" id="{A33AC956-D687-4B2D-918C-A75AE118ED76}"/>
              </a:ext>
            </a:extLst>
          </p:cNvPr>
          <p:cNvSpPr>
            <a:spLocks noGrp="1"/>
          </p:cNvSpPr>
          <p:nvPr>
            <p:ph idx="1"/>
          </p:nvPr>
        </p:nvSpPr>
        <p:spPr>
          <a:xfrm>
            <a:off x="765820" y="1124744"/>
            <a:ext cx="10873208" cy="5472608"/>
          </a:xfrm>
        </p:spPr>
        <p:txBody>
          <a:bodyPr>
            <a:normAutofit fontScale="77500" lnSpcReduction="20000"/>
          </a:bodyPr>
          <a:lstStyle/>
          <a:p>
            <a:pPr marL="0" indent="0">
              <a:buNone/>
            </a:pPr>
            <a:r>
              <a:rPr lang="en-AU" sz="1600" b="1" dirty="0">
                <a:latin typeface="Calibri" panose="020F0502020204030204" pitchFamily="34" charset="0"/>
                <a:cs typeface="Calibri" panose="020F0502020204030204" pitchFamily="34" charset="0"/>
              </a:rPr>
              <a:t>2022/23 Review</a:t>
            </a:r>
          </a:p>
          <a:p>
            <a:r>
              <a:rPr lang="en-AU" sz="1600" dirty="0">
                <a:latin typeface="Calibri" panose="020F0502020204030204" pitchFamily="34" charset="0"/>
                <a:cs typeface="Calibri" panose="020F0502020204030204" pitchFamily="34" charset="0"/>
              </a:rPr>
              <a:t>Thank you to the clubs for the support this year, 1</a:t>
            </a:r>
            <a:r>
              <a:rPr lang="en-AU" sz="1600" baseline="30000" dirty="0">
                <a:latin typeface="Calibri" panose="020F0502020204030204" pitchFamily="34" charset="0"/>
                <a:cs typeface="Calibri" panose="020F0502020204030204" pitchFamily="34" charset="0"/>
              </a:rPr>
              <a:t>st</a:t>
            </a:r>
            <a:r>
              <a:rPr lang="en-AU" sz="1600" dirty="0">
                <a:latin typeface="Calibri" panose="020F0502020204030204" pitchFamily="34" charset="0"/>
                <a:cs typeface="Calibri" panose="020F0502020204030204" pitchFamily="34" charset="0"/>
              </a:rPr>
              <a:t> year in the role and although challenging at times I did enjoy the work</a:t>
            </a:r>
          </a:p>
          <a:p>
            <a:r>
              <a:rPr lang="en-AU" sz="1600" dirty="0">
                <a:latin typeface="Calibri" panose="020F0502020204030204" pitchFamily="34" charset="0"/>
                <a:cs typeface="Calibri" panose="020F0502020204030204" pitchFamily="34" charset="0"/>
              </a:rPr>
              <a:t>Fixtures were an absolute nightmare. Differing numbers of teams and playing rounds in each grade made this a very difficult task. Room to improve in this area. Having a bye in A Grade was not ideal and should be limited if possible next season</a:t>
            </a:r>
          </a:p>
          <a:p>
            <a:r>
              <a:rPr lang="en-AU" sz="1600" dirty="0">
                <a:latin typeface="Calibri" panose="020F0502020204030204" pitchFamily="34" charset="0"/>
                <a:cs typeface="Calibri" panose="020F0502020204030204" pitchFamily="34" charset="0"/>
              </a:rPr>
              <a:t>B – F Grade mid-year T20 competition was a success, look to include this in the future should the fixtures allow this</a:t>
            </a:r>
          </a:p>
          <a:p>
            <a:r>
              <a:rPr lang="en-AU" sz="1600" dirty="0">
                <a:latin typeface="Calibri" panose="020F0502020204030204" pitchFamily="34" charset="0"/>
                <a:cs typeface="Calibri" panose="020F0502020204030204" pitchFamily="34" charset="0"/>
              </a:rPr>
              <a:t>Good communication from most clubs with good relationships built throughout the season</a:t>
            </a:r>
          </a:p>
          <a:p>
            <a:r>
              <a:rPr lang="en-AU" sz="1600" dirty="0">
                <a:latin typeface="Calibri" panose="020F0502020204030204" pitchFamily="34" charset="0"/>
                <a:cs typeface="Calibri" panose="020F0502020204030204" pitchFamily="34" charset="0"/>
              </a:rPr>
              <a:t>Weekly tasks including actioning any late fixture changes, match confirmations, reviewing of umpire and captains reports and any post game ladder adjustments went well</a:t>
            </a:r>
          </a:p>
          <a:p>
            <a:r>
              <a:rPr lang="en-AU" sz="1600" dirty="0">
                <a:latin typeface="Calibri" panose="020F0502020204030204" pitchFamily="34" charset="0"/>
                <a:cs typeface="Calibri" panose="020F0502020204030204" pitchFamily="34" charset="0"/>
              </a:rPr>
              <a:t>Club MyCricket administrative tasks (team entry/captains report deadlines) and any associated penalties were not enforced throughout the year due to workload from other tasks</a:t>
            </a:r>
          </a:p>
          <a:p>
            <a:r>
              <a:rPr lang="en-AU" sz="1600" dirty="0">
                <a:latin typeface="Calibri" panose="020F0502020204030204" pitchFamily="34" charset="0"/>
                <a:cs typeface="Calibri" panose="020F0502020204030204" pitchFamily="34" charset="0"/>
              </a:rPr>
              <a:t>High workload relating to disciplinary tasks including reviewing and following up with umpires/captains, requesting and reviewing of player statements, developing charge sheets, arranging and minuting disciplinary hearings and developing and sharing outcomes with clubs/players</a:t>
            </a:r>
          </a:p>
          <a:p>
            <a:pPr marL="0" indent="0">
              <a:buNone/>
            </a:pPr>
            <a:endParaRPr lang="en-AU" sz="1600" b="1" dirty="0">
              <a:latin typeface="Calibri" panose="020F0502020204030204" pitchFamily="34" charset="0"/>
              <a:cs typeface="Calibri" panose="020F0502020204030204" pitchFamily="34" charset="0"/>
            </a:endParaRPr>
          </a:p>
          <a:p>
            <a:pPr marL="0" indent="0">
              <a:buNone/>
            </a:pPr>
            <a:r>
              <a:rPr lang="en-AU" sz="1600" b="1" dirty="0">
                <a:latin typeface="Calibri" panose="020F0502020204030204" pitchFamily="34" charset="0"/>
                <a:cs typeface="Calibri" panose="020F0502020204030204" pitchFamily="34" charset="0"/>
              </a:rPr>
              <a:t>2023/24 Suggestions</a:t>
            </a:r>
          </a:p>
          <a:p>
            <a:r>
              <a:rPr lang="en-AU" sz="1600" dirty="0">
                <a:latin typeface="Calibri" panose="020F0502020204030204" pitchFamily="34" charset="0"/>
                <a:cs typeface="Calibri" panose="020F0502020204030204" pitchFamily="34" charset="0"/>
              </a:rPr>
              <a:t>Development and implementation of a team nomination policy, where possible ensure even number of teams across all grades</a:t>
            </a:r>
          </a:p>
          <a:p>
            <a:r>
              <a:rPr lang="en-AU" sz="1600" dirty="0">
                <a:latin typeface="Calibri" panose="020F0502020204030204" pitchFamily="34" charset="0"/>
                <a:cs typeface="Calibri" panose="020F0502020204030204" pitchFamily="34" charset="0"/>
              </a:rPr>
              <a:t>Development and implementation of a competition referee position</a:t>
            </a:r>
          </a:p>
          <a:p>
            <a:r>
              <a:rPr lang="en-AU" sz="1600" dirty="0">
                <a:latin typeface="Calibri" panose="020F0502020204030204" pitchFamily="34" charset="0"/>
                <a:cs typeface="Calibri" panose="020F0502020204030204" pitchFamily="34" charset="0"/>
              </a:rPr>
              <a:t>Full review of competition bylaws and playing conditions</a:t>
            </a:r>
          </a:p>
          <a:p>
            <a:r>
              <a:rPr lang="en-US" sz="1600" b="1" dirty="0">
                <a:latin typeface="Calibri" panose="020F0502020204030204" pitchFamily="34" charset="0"/>
                <a:cs typeface="Calibri" panose="020F0502020204030204" pitchFamily="34" charset="0"/>
              </a:rPr>
              <a:t>Upon review of the 2022/23 season the management committee endorses Daniel Cole to continue as Operations Manager for the 2023/24 season</a:t>
            </a:r>
          </a:p>
          <a:p>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134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1917</TotalTime>
  <Words>3098</Words>
  <Application>Microsoft Office PowerPoint</Application>
  <PresentationFormat>Custom</PresentationFormat>
  <Paragraphs>654</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Corbel</vt:lpstr>
      <vt:lpstr>Symbol</vt:lpstr>
      <vt:lpstr>Digital Blue Tunnel 16x9</vt:lpstr>
      <vt:lpstr>PowerPoint Presentation</vt:lpstr>
      <vt:lpstr>Presidents Report</vt:lpstr>
      <vt:lpstr>Presidents Report contd.</vt:lpstr>
      <vt:lpstr>Treasurers Report</vt:lpstr>
      <vt:lpstr>Treasurers Report</vt:lpstr>
      <vt:lpstr>Treasurers Report</vt:lpstr>
      <vt:lpstr>Umpire Coordinator – 2022/23 Review</vt:lpstr>
      <vt:lpstr>Umpire Coordinator - 2023/24 Season</vt:lpstr>
      <vt:lpstr>Operations Manager Report</vt:lpstr>
      <vt:lpstr>Vacant Committee Positions</vt:lpstr>
      <vt:lpstr>Committee Election</vt:lpstr>
      <vt:lpstr>General Committee Election</vt:lpstr>
      <vt:lpstr>Committee Election Results</vt:lpstr>
      <vt:lpstr>2023/24 Committee</vt:lpstr>
      <vt:lpstr>Bylaw Update</vt:lpstr>
      <vt:lpstr>Bylaw Update</vt:lpstr>
      <vt:lpstr>Bylaw Update</vt:lpstr>
      <vt:lpstr>Bylaw Update</vt:lpstr>
      <vt:lpstr>Motions Submitted for Discussion</vt:lpstr>
      <vt:lpstr>Motions Submitted for Discussion</vt:lpstr>
      <vt:lpstr>Motions Submitted for Discussion</vt:lpstr>
      <vt:lpstr>PowerPoint Presentation</vt:lpstr>
    </vt:vector>
  </TitlesOfParts>
  <Company>Hitachi Construction Machinery (Australia) Pty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 Daniel</dc:creator>
  <cp:lastModifiedBy>Cole, Daniel</cp:lastModifiedBy>
  <cp:revision>143</cp:revision>
  <dcterms:created xsi:type="dcterms:W3CDTF">2022-04-20T06:04:20Z</dcterms:created>
  <dcterms:modified xsi:type="dcterms:W3CDTF">2023-06-12T23:28:57Z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